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vsdx" ContentType="application/vnd.ms-visio.drawing"/>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9"/>
  </p:notesMasterIdLst>
  <p:handoutMasterIdLst>
    <p:handoutMasterId r:id="rId10"/>
  </p:handoutMasterIdLst>
  <p:sldIdLst>
    <p:sldId id="341" r:id="rId5"/>
    <p:sldId id="363" r:id="rId6"/>
    <p:sldId id="364" r:id="rId7"/>
    <p:sldId id="365" r:id="rId8"/>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4859" autoAdjust="0"/>
    <p:restoredTop sz="96177" autoAdjust="0"/>
  </p:normalViewPr>
  <p:slideViewPr>
    <p:cSldViewPr snapToGrid="0">
      <p:cViewPr varScale="1">
        <p:scale>
          <a:sx n="104" d="100"/>
          <a:sy n="104" d="100"/>
        </p:scale>
        <p:origin x="278" y="8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presProps" Target="presProps.xml"/><Relationship Id="rId5" Type="http://schemas.openxmlformats.org/officeDocument/2006/relationships/slide" Target="slides/slide1.xml"/><Relationship Id="rId10"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notesMaster" Target="notesMasters/notesMaster1.xml"/><Relationship Id="rId14"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ECB452CC-48C9-4997-9257-C682E2A70ECE}" type="slidenum">
              <a:rPr lang="en-GB" altLang="en-US" smtClean="0"/>
              <a:pPr>
                <a:defRPr/>
              </a:pPr>
              <a:t>2</a:t>
            </a:fld>
            <a:endParaRPr lang="en-GB" altLang="en-US"/>
          </a:p>
        </p:txBody>
      </p:sp>
    </p:spTree>
    <p:extLst>
      <p:ext uri="{BB962C8B-B14F-4D97-AF65-F5344CB8AC3E}">
        <p14:creationId xmlns:p14="http://schemas.microsoft.com/office/powerpoint/2010/main" val="42166158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ECB452CC-48C9-4997-9257-C682E2A70ECE}" type="slidenum">
              <a:rPr lang="en-GB" altLang="en-US" smtClean="0"/>
              <a:pPr>
                <a:defRPr/>
              </a:pPr>
              <a:t>3</a:t>
            </a:fld>
            <a:endParaRPr lang="en-GB" altLang="en-US"/>
          </a:p>
        </p:txBody>
      </p:sp>
    </p:spTree>
    <p:extLst>
      <p:ext uri="{BB962C8B-B14F-4D97-AF65-F5344CB8AC3E}">
        <p14:creationId xmlns:p14="http://schemas.microsoft.com/office/powerpoint/2010/main" val="27208375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60387"/>
            <a:ext cx="10515600" cy="1130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microsoft.com/office/2007/relationships/hdphoto" Target="../media/hdphoto1.wdp"/></Relationships>
</file>

<file path=ppt/slides/_rels/slide3.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package" Target="../embeddings/Microsoft_Visio_Drawing.vsdx"/><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2.jpeg"/><Relationship Id="rId4" Type="http://schemas.openxmlformats.org/officeDocument/2006/relationships/image" Target="../media/image5.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723310" y="1953141"/>
            <a:ext cx="11084950" cy="2062162"/>
          </a:xfrm>
        </p:spPr>
        <p:txBody>
          <a:bodyPr/>
          <a:lstStyle/>
          <a:p>
            <a:pPr eaLnBrk="1" hangingPunct="1"/>
            <a:r>
              <a:rPr lang="en-US" altLang="zh-CN" sz="4400" dirty="0"/>
              <a:t>Discussion on IP </a:t>
            </a:r>
            <a:r>
              <a:rPr lang="en-GB" altLang="zh-CN" sz="4400" dirty="0"/>
              <a:t>routing between BH PLMN and MWAB broadcasted PLMN </a:t>
            </a:r>
            <a:endParaRPr lang="en-GB" altLang="en-US" sz="4400"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782515" y="4682809"/>
            <a:ext cx="9252073" cy="1406841"/>
          </a:xfrm>
        </p:spPr>
        <p:txBody>
          <a:bodyPr/>
          <a:lstStyle/>
          <a:p>
            <a:pPr marL="0" indent="0" eaLnBrk="1" hangingPunct="1">
              <a:buFontTx/>
              <a:buNone/>
            </a:pPr>
            <a:r>
              <a:rPr lang="en-US" altLang="zh-CN" dirty="0"/>
              <a:t>Huawei </a:t>
            </a:r>
          </a:p>
          <a:p>
            <a:pPr marL="0" indent="0" eaLnBrk="1" hangingPunct="1">
              <a:buFontTx/>
              <a:buNone/>
            </a:pPr>
            <a:endParaRPr lang="en-GB" altLang="en-US" dirty="0"/>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p:nvSpPr>
        <p:spPr bwMode="auto">
          <a:xfrm>
            <a:off x="317987" y="306388"/>
            <a:ext cx="9608528"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nl-NL" altLang="en-US" sz="1200" b="1" dirty="0">
                <a:latin typeface="Arial "/>
              </a:rPr>
              <a:t>SA WG2 Meeting #165								</a:t>
            </a:r>
            <a:r>
              <a:rPr lang="nl-NL" altLang="en-US" sz="1400" b="1" dirty="0">
                <a:solidFill>
                  <a:srgbClr val="0000FF"/>
                </a:solidFill>
                <a:latin typeface="Arial "/>
              </a:rPr>
              <a:t>S2-2409752</a:t>
            </a:r>
          </a:p>
          <a:p>
            <a:pPr eaLnBrk="1" hangingPunct="1">
              <a:defRPr/>
            </a:pPr>
            <a:r>
              <a:rPr lang="en-GB" altLang="zh-CN" sz="1200" b="1" dirty="0">
                <a:latin typeface="Arial "/>
              </a:rPr>
              <a:t>14th Oct – 18th Oct</a:t>
            </a:r>
            <a:r>
              <a:rPr lang="nl-NL" altLang="en-US" sz="1200" b="1" dirty="0">
                <a:latin typeface="Arial "/>
              </a:rPr>
              <a:t>, </a:t>
            </a:r>
            <a:r>
              <a:rPr lang="en-GB" altLang="zh-CN" sz="1200" b="1" dirty="0">
                <a:latin typeface="Arial "/>
              </a:rPr>
              <a:t>Hyderabad, IN</a:t>
            </a:r>
            <a:endParaRPr lang="nl-NL" altLang="en-US" sz="1200" b="1" dirty="0">
              <a:latin typeface="Arial "/>
            </a:endParaRPr>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b="1" dirty="0"/>
              <a:t>Background</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a:xfrm>
            <a:off x="266124" y="2307593"/>
            <a:ext cx="4294737" cy="2958777"/>
          </a:xfrm>
        </p:spPr>
        <p:txBody>
          <a:bodyPr/>
          <a:lstStyle/>
          <a:p>
            <a:pPr>
              <a:lnSpc>
                <a:spcPct val="100000"/>
              </a:lnSpc>
            </a:pPr>
            <a:r>
              <a:rPr lang="en-US" altLang="zh-CN" sz="1600" dirty="0">
                <a:latin typeface="Calibri" panose="020F0502020204030204" pitchFamily="34" charset="0"/>
                <a:ea typeface="微软雅黑" panose="020B0503020204020204" pitchFamily="34" charset="-122"/>
                <a:cs typeface="Calibri" panose="020F0502020204030204" pitchFamily="34" charset="0"/>
              </a:rPr>
              <a:t>Considering</a:t>
            </a:r>
            <a:r>
              <a:rPr lang="zh-CN" altLang="en-US" sz="1600" dirty="0">
                <a:latin typeface="Calibri" panose="020F0502020204030204" pitchFamily="34" charset="0"/>
                <a:ea typeface="微软雅黑" panose="020B0503020204020204" pitchFamily="34" charset="-122"/>
                <a:cs typeface="Calibri" panose="020F0502020204030204" pitchFamily="34" charset="0"/>
              </a:rPr>
              <a:t> </a:t>
            </a:r>
            <a:r>
              <a:rPr lang="en-GB" altLang="zh-CN" sz="1600" dirty="0">
                <a:latin typeface="Calibri" panose="020F0502020204030204" pitchFamily="34" charset="0"/>
                <a:ea typeface="微软雅黑" panose="020B0503020204020204" pitchFamily="34" charset="-122"/>
                <a:cs typeface="Calibri" panose="020F0502020204030204" pitchFamily="34" charset="0"/>
              </a:rPr>
              <a:t>different possible deployment scenarios as described in the Annex S of TS 23.501</a:t>
            </a:r>
            <a:r>
              <a:rPr lang="en-US" altLang="zh-CN" sz="1600" dirty="0">
                <a:latin typeface="Calibri" panose="020F0502020204030204" pitchFamily="34" charset="0"/>
                <a:ea typeface="微软雅黑" panose="020B0503020204020204" pitchFamily="34" charset="-122"/>
                <a:cs typeface="Calibri" panose="020F0502020204030204" pitchFamily="34" charset="0"/>
              </a:rPr>
              <a:t>, it is necessary to clarify the IP </a:t>
            </a:r>
            <a:r>
              <a:rPr lang="en-GB" altLang="zh-CN" sz="1600" dirty="0">
                <a:latin typeface="Calibri" panose="020F0502020204030204" pitchFamily="34" charset="0"/>
                <a:ea typeface="微软雅黑" panose="020B0503020204020204" pitchFamily="34" charset="-122"/>
                <a:cs typeface="Calibri" panose="020F0502020204030204" pitchFamily="34" charset="0"/>
              </a:rPr>
              <a:t>routing between BH PLMN and MWAB broadcasted PLMN.</a:t>
            </a:r>
          </a:p>
          <a:p>
            <a:pPr>
              <a:lnSpc>
                <a:spcPct val="100000"/>
              </a:lnSpc>
            </a:pPr>
            <a:r>
              <a:rPr lang="en-GB" altLang="zh-CN" sz="1600" dirty="0">
                <a:latin typeface="Calibri" panose="020F0502020204030204" pitchFamily="34" charset="0"/>
                <a:ea typeface="微软雅黑" panose="020B0503020204020204" pitchFamily="34" charset="-122"/>
                <a:cs typeface="Calibri" panose="020F0502020204030204" pitchFamily="34" charset="0"/>
              </a:rPr>
              <a:t>For example, </a:t>
            </a:r>
            <a:r>
              <a:rPr lang="en-US" altLang="zh-CN" sz="1600" dirty="0">
                <a:latin typeface="Calibri" panose="020F0502020204030204" pitchFamily="34" charset="0"/>
                <a:ea typeface="微软雅黑" panose="020B0503020204020204" pitchFamily="34" charset="-122"/>
                <a:cs typeface="Calibri" panose="020F0502020204030204" pitchFamily="34" charset="0"/>
              </a:rPr>
              <a:t>it is possible that the </a:t>
            </a:r>
            <a:r>
              <a:rPr lang="en-GB" altLang="zh-CN" sz="1600" dirty="0">
                <a:latin typeface="Calibri" panose="020F0502020204030204" pitchFamily="34" charset="0"/>
                <a:ea typeface="微软雅黑" panose="020B0503020204020204" pitchFamily="34" charset="-122"/>
                <a:cs typeface="Calibri" panose="020F0502020204030204" pitchFamily="34" charset="0"/>
              </a:rPr>
              <a:t>NAT on N6 is used when the N3 message </a:t>
            </a:r>
            <a:r>
              <a:rPr lang="en-GB" altLang="zh-CN" sz="1600" dirty="0">
                <a:solidFill>
                  <a:srgbClr val="000000"/>
                </a:solidFill>
                <a:latin typeface="Calibri" panose="020F0502020204030204" pitchFamily="34" charset="0"/>
                <a:ea typeface="微软雅黑" panose="020B0503020204020204" pitchFamily="34" charset="-122"/>
                <a:cs typeface="Calibri" panose="020F0502020204030204" pitchFamily="34" charset="0"/>
              </a:rPr>
              <a:t>which carries the data traffic of normal UE </a:t>
            </a:r>
            <a:r>
              <a:rPr lang="en-GB" altLang="zh-CN" sz="1600" dirty="0">
                <a:latin typeface="Calibri" panose="020F0502020204030204" pitchFamily="34" charset="0"/>
                <a:ea typeface="微软雅黑" panose="020B0503020204020204" pitchFamily="34" charset="-122"/>
                <a:cs typeface="Calibri" panose="020F0502020204030204" pitchFamily="34" charset="0"/>
              </a:rPr>
              <a:t>is transferred via BH PDU session (see figure on the right).</a:t>
            </a:r>
            <a:endParaRPr lang="en-US" altLang="en-US" sz="1600" dirty="0">
              <a:latin typeface="Calibri" panose="020F0502020204030204" pitchFamily="34" charset="0"/>
              <a:cs typeface="Calibri" panose="020F0502020204030204" pitchFamily="34" charset="0"/>
            </a:endParaRPr>
          </a:p>
        </p:txBody>
      </p:sp>
      <p:sp>
        <p:nvSpPr>
          <p:cNvPr id="4" name="Rectangle: Rounded Corners 262">
            <a:extLst>
              <a:ext uri="{FF2B5EF4-FFF2-40B4-BE49-F238E27FC236}">
                <a16:creationId xmlns:a16="http://schemas.microsoft.com/office/drawing/2014/main" id="{4BA7A578-DB61-488A-80C4-D6F2E6DA8208}"/>
              </a:ext>
            </a:extLst>
          </p:cNvPr>
          <p:cNvSpPr/>
          <p:nvPr/>
        </p:nvSpPr>
        <p:spPr>
          <a:xfrm>
            <a:off x="5671477" y="2712509"/>
            <a:ext cx="1440502" cy="2707518"/>
          </a:xfrm>
          <a:prstGeom prst="roundRect">
            <a:avLst>
              <a:gd name="adj" fmla="val 4825"/>
            </a:avLst>
          </a:prstGeom>
          <a:solidFill>
            <a:srgbClr val="FFFFE5"/>
          </a:solidFill>
          <a:ln w="19050" cap="flat" cmpd="sng" algn="ctr">
            <a:solidFill>
              <a:srgbClr val="70AD47">
                <a:lumMod val="40000"/>
                <a:lumOff val="60000"/>
              </a:srgbClr>
            </a:solidFill>
            <a:prstDash val="solid"/>
            <a:miter lim="800000"/>
          </a:ln>
          <a:effectLst/>
        </p:spPr>
        <p:txBody>
          <a:bodyPr rtlCol="0" anchor="ctr"/>
          <a:lstStyle/>
          <a:p>
            <a:pPr marL="0" marR="0" lvl="0" indent="0" algn="ctr" defTabSz="914400" eaLnBrk="1" fontAlgn="auto" latinLnBrk="0" hangingPunct="1">
              <a:lnSpc>
                <a:spcPct val="96000"/>
              </a:lnSpc>
              <a:spcBef>
                <a:spcPts val="0"/>
              </a:spcBef>
              <a:spcAft>
                <a:spcPts val="0"/>
              </a:spcAft>
              <a:buClrTx/>
              <a:buSzTx/>
              <a:buFontTx/>
              <a:buNone/>
              <a:tabLst/>
              <a:defRPr/>
            </a:pPr>
            <a:endParaRPr kumimoji="0" lang="en-US" sz="1600" b="0" i="0" u="none" strike="noStrike" kern="0" cap="none" spc="0" normalizeH="0" baseline="0" noProof="0" dirty="0">
              <a:ln>
                <a:noFill/>
              </a:ln>
              <a:solidFill>
                <a:prstClr val="black"/>
              </a:solidFill>
              <a:effectLst/>
              <a:uLnTx/>
              <a:uFillTx/>
              <a:latin typeface="Microsoft Sans Serif"/>
              <a:ea typeface="+mn-ea"/>
              <a:cs typeface="Microsoft Sans Serif" panose="020B0604020202020204" pitchFamily="34" charset="0"/>
            </a:endParaRPr>
          </a:p>
        </p:txBody>
      </p:sp>
      <p:sp>
        <p:nvSpPr>
          <p:cNvPr id="5" name="Rectangle: Rounded Corners 264">
            <a:extLst>
              <a:ext uri="{FF2B5EF4-FFF2-40B4-BE49-F238E27FC236}">
                <a16:creationId xmlns:a16="http://schemas.microsoft.com/office/drawing/2014/main" id="{E23DA41B-D4F6-4BD0-9710-81B10FE6387B}"/>
              </a:ext>
            </a:extLst>
          </p:cNvPr>
          <p:cNvSpPr/>
          <p:nvPr/>
        </p:nvSpPr>
        <p:spPr>
          <a:xfrm>
            <a:off x="5763329" y="4772982"/>
            <a:ext cx="1208769" cy="478175"/>
          </a:xfrm>
          <a:prstGeom prst="roundRect">
            <a:avLst/>
          </a:prstGeom>
          <a:solidFill>
            <a:srgbClr val="FFEBEB"/>
          </a:solidFill>
          <a:ln w="19050" cap="flat" cmpd="sng" algn="ctr">
            <a:solidFill>
              <a:sysClr val="windowText" lastClr="000000"/>
            </a:solidFill>
            <a:prstDash val="solid"/>
            <a:miter lim="800000"/>
          </a:ln>
          <a:effectLst/>
        </p:spPr>
        <p:txBody>
          <a:bodyPr lIns="0" tIns="0" rIns="0" bIns="0" rtlCol="0" anchor="ctr"/>
          <a:lstStyle/>
          <a:p>
            <a:pPr marL="0" marR="0" lvl="0" indent="0" algn="ctr" defTabSz="914400" eaLnBrk="1" fontAlgn="auto" latinLnBrk="0" hangingPunct="1">
              <a:lnSpc>
                <a:spcPct val="96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prstClr val="black">
                    <a:lumMod val="95000"/>
                    <a:lumOff val="5000"/>
                  </a:prstClr>
                </a:solidFill>
                <a:effectLst/>
                <a:uLnTx/>
                <a:uFillTx/>
                <a:latin typeface="Arial" panose="020B0604020202020204" pitchFamily="34" charset="0"/>
                <a:ea typeface="+mn-ea"/>
                <a:cs typeface="Arial" panose="020B0604020202020204" pitchFamily="34" charset="0"/>
              </a:rPr>
              <a:t>MWAB-</a:t>
            </a:r>
            <a:r>
              <a:rPr kumimoji="0" lang="en-US" sz="1200" b="0" i="0" u="none" strike="noStrike" kern="0" cap="none" spc="0" normalizeH="0" baseline="0" noProof="0" dirty="0">
                <a:ln>
                  <a:noFill/>
                </a:ln>
                <a:solidFill>
                  <a:prstClr val="black">
                    <a:lumMod val="95000"/>
                    <a:lumOff val="5000"/>
                  </a:prstClr>
                </a:solidFill>
                <a:effectLst/>
                <a:uLnTx/>
                <a:uFillTx/>
                <a:latin typeface="Arial" panose="020B0604020202020204" pitchFamily="34" charset="0"/>
                <a:ea typeface="+mn-ea"/>
                <a:cs typeface="Arial" panose="020B0604020202020204" pitchFamily="34" charset="0"/>
              </a:rPr>
              <a:t>UE</a:t>
            </a:r>
          </a:p>
        </p:txBody>
      </p:sp>
      <p:sp>
        <p:nvSpPr>
          <p:cNvPr id="6" name="Rectangle: Rounded Corners 266">
            <a:extLst>
              <a:ext uri="{FF2B5EF4-FFF2-40B4-BE49-F238E27FC236}">
                <a16:creationId xmlns:a16="http://schemas.microsoft.com/office/drawing/2014/main" id="{3FC331CD-74FC-47F5-AC71-53EAA4CE7455}"/>
              </a:ext>
            </a:extLst>
          </p:cNvPr>
          <p:cNvSpPr/>
          <p:nvPr/>
        </p:nvSpPr>
        <p:spPr>
          <a:xfrm>
            <a:off x="8451515" y="4836541"/>
            <a:ext cx="618644" cy="351056"/>
          </a:xfrm>
          <a:prstGeom prst="roundRect">
            <a:avLst/>
          </a:prstGeom>
          <a:solidFill>
            <a:srgbClr val="FFEBEB"/>
          </a:solidFill>
          <a:ln w="19050" cap="flat" cmpd="sng" algn="ctr">
            <a:solidFill>
              <a:sysClr val="windowText" lastClr="000000"/>
            </a:solidFill>
            <a:prstDash val="solid"/>
            <a:miter lim="800000"/>
          </a:ln>
          <a:effectLst/>
        </p:spPr>
        <p:txBody>
          <a:bodyPr lIns="0" tIns="0" rIns="0" bIns="0" rtlCol="0" anchor="ctr"/>
          <a:lstStyle/>
          <a:p>
            <a:pPr marL="0" marR="0" lvl="0" indent="0" algn="ctr" defTabSz="914400" eaLnBrk="1" fontAlgn="auto" latinLnBrk="0" hangingPunct="1">
              <a:lnSpc>
                <a:spcPct val="96000"/>
              </a:lnSpc>
              <a:spcBef>
                <a:spcPts val="0"/>
              </a:spcBef>
              <a:spcAft>
                <a:spcPts val="0"/>
              </a:spcAft>
              <a:buClrTx/>
              <a:buSzTx/>
              <a:buFontTx/>
              <a:buNone/>
              <a:tabLst/>
              <a:defRPr/>
            </a:pPr>
            <a:r>
              <a:rPr kumimoji="0" lang="en-US" sz="1200" b="0" i="0" u="none" strike="noStrike" kern="0" cap="none" spc="0" normalizeH="0" baseline="0" noProof="0" dirty="0">
                <a:ln>
                  <a:noFill/>
                </a:ln>
                <a:solidFill>
                  <a:prstClr val="black">
                    <a:lumMod val="95000"/>
                    <a:lumOff val="5000"/>
                  </a:prstClr>
                </a:solidFill>
                <a:effectLst/>
                <a:uLnTx/>
                <a:uFillTx/>
                <a:latin typeface="Arial" panose="020B0604020202020204" pitchFamily="34" charset="0"/>
                <a:ea typeface="+mn-ea"/>
                <a:cs typeface="Arial" panose="020B0604020202020204" pitchFamily="34" charset="0"/>
              </a:rPr>
              <a:t>BH</a:t>
            </a:r>
          </a:p>
          <a:p>
            <a:pPr marL="0" marR="0" lvl="0" indent="0" algn="ctr" defTabSz="914400" eaLnBrk="1" fontAlgn="auto" latinLnBrk="0" hangingPunct="1">
              <a:lnSpc>
                <a:spcPct val="96000"/>
              </a:lnSpc>
              <a:spcBef>
                <a:spcPts val="0"/>
              </a:spcBef>
              <a:spcAft>
                <a:spcPts val="0"/>
              </a:spcAft>
              <a:buClrTx/>
              <a:buSzTx/>
              <a:buFontTx/>
              <a:buNone/>
              <a:tabLst/>
              <a:defRPr/>
            </a:pPr>
            <a:r>
              <a:rPr kumimoji="0" lang="en-US" sz="1200" b="0" i="0" u="none" strike="noStrike" kern="0" cap="none" spc="0" normalizeH="0" baseline="0" noProof="0" dirty="0">
                <a:ln>
                  <a:noFill/>
                </a:ln>
                <a:solidFill>
                  <a:prstClr val="black">
                    <a:lumMod val="95000"/>
                    <a:lumOff val="5000"/>
                  </a:prstClr>
                </a:solidFill>
                <a:effectLst/>
                <a:uLnTx/>
                <a:uFillTx/>
                <a:latin typeface="Arial" panose="020B0604020202020204" pitchFamily="34" charset="0"/>
                <a:ea typeface="+mn-ea"/>
                <a:cs typeface="Arial" panose="020B0604020202020204" pitchFamily="34" charset="0"/>
              </a:rPr>
              <a:t>UPF</a:t>
            </a:r>
          </a:p>
        </p:txBody>
      </p:sp>
      <p:sp>
        <p:nvSpPr>
          <p:cNvPr id="8" name="TextBox 270">
            <a:extLst>
              <a:ext uri="{FF2B5EF4-FFF2-40B4-BE49-F238E27FC236}">
                <a16:creationId xmlns:a16="http://schemas.microsoft.com/office/drawing/2014/main" id="{3D8817CC-1FE8-4D3E-8A06-944ED3F364A9}"/>
              </a:ext>
            </a:extLst>
          </p:cNvPr>
          <p:cNvSpPr txBox="1"/>
          <p:nvPr/>
        </p:nvSpPr>
        <p:spPr>
          <a:xfrm>
            <a:off x="7239089" y="4588100"/>
            <a:ext cx="1458908" cy="177293"/>
          </a:xfrm>
          <a:prstGeom prst="rect">
            <a:avLst/>
          </a:prstGeom>
        </p:spPr>
        <p:txBody>
          <a:bodyPr wrap="square" lIns="0" tIns="0" rIns="0" bIns="0" rtlCol="0">
            <a:spAutoFit/>
          </a:bodyPr>
          <a:lstStyle/>
          <a:p>
            <a:pPr eaLnBrk="1" fontAlgn="auto" hangingPunct="1">
              <a:lnSpc>
                <a:spcPct val="96000"/>
              </a:lnSpc>
              <a:spcBef>
                <a:spcPts val="0"/>
              </a:spcBef>
              <a:spcAft>
                <a:spcPts val="0"/>
              </a:spcAft>
            </a:pPr>
            <a:r>
              <a:rPr lang="en-US" sz="1200" dirty="0">
                <a:solidFill>
                  <a:prstClr val="black">
                    <a:lumMod val="95000"/>
                    <a:lumOff val="5000"/>
                  </a:prstClr>
                </a:solidFill>
                <a:latin typeface="Microsoft Sans Serif"/>
                <a:cs typeface="Microsoft Sans Serif" panose="020B0604020202020204" pitchFamily="34" charset="0"/>
              </a:rPr>
              <a:t>BH PDU session</a:t>
            </a:r>
          </a:p>
        </p:txBody>
      </p:sp>
      <p:cxnSp>
        <p:nvCxnSpPr>
          <p:cNvPr id="9" name="Straight Connector 271">
            <a:extLst>
              <a:ext uri="{FF2B5EF4-FFF2-40B4-BE49-F238E27FC236}">
                <a16:creationId xmlns:a16="http://schemas.microsoft.com/office/drawing/2014/main" id="{4433AA8E-FB54-4AB5-B98C-4B65DA1A297F}"/>
              </a:ext>
            </a:extLst>
          </p:cNvPr>
          <p:cNvCxnSpPr>
            <a:cxnSpLocks/>
            <a:stCxn id="6" idx="3"/>
          </p:cNvCxnSpPr>
          <p:nvPr/>
        </p:nvCxnSpPr>
        <p:spPr>
          <a:xfrm>
            <a:off x="9070159" y="5012069"/>
            <a:ext cx="1497532" cy="2006"/>
          </a:xfrm>
          <a:prstGeom prst="line">
            <a:avLst/>
          </a:prstGeom>
          <a:noFill/>
          <a:ln w="22225" cap="rnd" cmpd="sng" algn="ctr">
            <a:solidFill>
              <a:sysClr val="windowText" lastClr="000000"/>
            </a:solidFill>
            <a:prstDash val="solid"/>
            <a:round/>
            <a:headEnd type="none" w="sm" len="sm"/>
            <a:tailEnd type="none" w="sm" len="sm"/>
          </a:ln>
          <a:effectLst/>
        </p:spPr>
      </p:cxnSp>
      <p:sp>
        <p:nvSpPr>
          <p:cNvPr id="10" name="TextBox 272">
            <a:extLst>
              <a:ext uri="{FF2B5EF4-FFF2-40B4-BE49-F238E27FC236}">
                <a16:creationId xmlns:a16="http://schemas.microsoft.com/office/drawing/2014/main" id="{1DF724AC-0425-4B09-B28F-6FDA1B648D09}"/>
              </a:ext>
            </a:extLst>
          </p:cNvPr>
          <p:cNvSpPr txBox="1"/>
          <p:nvPr/>
        </p:nvSpPr>
        <p:spPr>
          <a:xfrm>
            <a:off x="7092388" y="5077389"/>
            <a:ext cx="221214" cy="177293"/>
          </a:xfrm>
          <a:prstGeom prst="rect">
            <a:avLst/>
          </a:prstGeom>
          <a:solidFill>
            <a:srgbClr val="FFFFFF"/>
          </a:solidFill>
        </p:spPr>
        <p:txBody>
          <a:bodyPr wrap="none" lIns="0" tIns="0" rIns="0" bIns="0" rtlCol="0">
            <a:spAutoFit/>
          </a:bodyPr>
          <a:lstStyle/>
          <a:p>
            <a:pPr eaLnBrk="1" fontAlgn="auto" hangingPunct="1">
              <a:lnSpc>
                <a:spcPct val="96000"/>
              </a:lnSpc>
              <a:spcBef>
                <a:spcPts val="0"/>
              </a:spcBef>
              <a:spcAft>
                <a:spcPts val="0"/>
              </a:spcAft>
            </a:pPr>
            <a:r>
              <a:rPr lang="en-US" sz="1200" dirty="0">
                <a:solidFill>
                  <a:prstClr val="black">
                    <a:lumMod val="95000"/>
                    <a:lumOff val="5000"/>
                  </a:prstClr>
                </a:solidFill>
                <a:latin typeface="Microsoft Sans Serif"/>
                <a:cs typeface="Microsoft Sans Serif" panose="020B0604020202020204" pitchFamily="34" charset="0"/>
              </a:rPr>
              <a:t>NR</a:t>
            </a:r>
          </a:p>
        </p:txBody>
      </p:sp>
      <p:cxnSp>
        <p:nvCxnSpPr>
          <p:cNvPr id="12" name="Straight Arrow Connector 275">
            <a:extLst>
              <a:ext uri="{FF2B5EF4-FFF2-40B4-BE49-F238E27FC236}">
                <a16:creationId xmlns:a16="http://schemas.microsoft.com/office/drawing/2014/main" id="{FFA11E06-70C9-4506-B0F2-B92CB1A1CAF6}"/>
              </a:ext>
            </a:extLst>
          </p:cNvPr>
          <p:cNvCxnSpPr>
            <a:cxnSpLocks/>
          </p:cNvCxnSpPr>
          <p:nvPr/>
        </p:nvCxnSpPr>
        <p:spPr>
          <a:xfrm flipH="1">
            <a:off x="5151120" y="3216157"/>
            <a:ext cx="659499" cy="0"/>
          </a:xfrm>
          <a:prstGeom prst="straightConnector1">
            <a:avLst/>
          </a:prstGeom>
          <a:noFill/>
          <a:ln w="12700" cap="rnd" cmpd="sng" algn="ctr">
            <a:solidFill>
              <a:srgbClr val="00B050"/>
            </a:solidFill>
            <a:prstDash val="solid"/>
            <a:round/>
            <a:headEnd type="triangle" w="sm" len="med"/>
            <a:tailEnd type="triangle" w="sm" len="med"/>
          </a:ln>
          <a:effectLst/>
        </p:spPr>
      </p:cxnSp>
      <p:sp>
        <p:nvSpPr>
          <p:cNvPr id="13" name="TextBox 276">
            <a:extLst>
              <a:ext uri="{FF2B5EF4-FFF2-40B4-BE49-F238E27FC236}">
                <a16:creationId xmlns:a16="http://schemas.microsoft.com/office/drawing/2014/main" id="{0843ACBF-3AD1-4463-AEED-53BE6CB244DB}"/>
              </a:ext>
            </a:extLst>
          </p:cNvPr>
          <p:cNvSpPr txBox="1"/>
          <p:nvPr/>
        </p:nvSpPr>
        <p:spPr>
          <a:xfrm>
            <a:off x="5453065" y="3140143"/>
            <a:ext cx="221214" cy="177293"/>
          </a:xfrm>
          <a:prstGeom prst="rect">
            <a:avLst/>
          </a:prstGeom>
          <a:solidFill>
            <a:sysClr val="window" lastClr="FFFFFF"/>
          </a:solidFill>
        </p:spPr>
        <p:txBody>
          <a:bodyPr wrap="none" lIns="0" tIns="0" rIns="0" bIns="0" rtlCol="0">
            <a:spAutoFit/>
          </a:bodyPr>
          <a:lstStyle/>
          <a:p>
            <a:pPr marL="0" marR="0" lvl="0" indent="0" defTabSz="914400" eaLnBrk="1" fontAlgn="auto" latinLnBrk="0" hangingPunct="1">
              <a:lnSpc>
                <a:spcPct val="96000"/>
              </a:lnSpc>
              <a:spcBef>
                <a:spcPts val="0"/>
              </a:spcBef>
              <a:spcAft>
                <a:spcPts val="0"/>
              </a:spcAft>
              <a:buClrTx/>
              <a:buSzTx/>
              <a:buFontTx/>
              <a:buNone/>
              <a:tabLst/>
              <a:defRPr/>
            </a:pPr>
            <a:r>
              <a:rPr kumimoji="0" lang="en-US" sz="1200" b="0" i="0" u="none" strike="noStrike" kern="0" cap="none" spc="0" normalizeH="0" baseline="0" noProof="0" dirty="0">
                <a:ln>
                  <a:noFill/>
                </a:ln>
                <a:solidFill>
                  <a:srgbClr val="00B050"/>
                </a:solidFill>
                <a:effectLst/>
                <a:uLnTx/>
                <a:uFillTx/>
                <a:latin typeface="Microsoft Sans Serif"/>
                <a:cs typeface="Microsoft Sans Serif" panose="020B0604020202020204" pitchFamily="34" charset="0"/>
              </a:rPr>
              <a:t>NR</a:t>
            </a:r>
          </a:p>
        </p:txBody>
      </p:sp>
      <p:cxnSp>
        <p:nvCxnSpPr>
          <p:cNvPr id="14" name="Straight Arrow Connector 277">
            <a:extLst>
              <a:ext uri="{FF2B5EF4-FFF2-40B4-BE49-F238E27FC236}">
                <a16:creationId xmlns:a16="http://schemas.microsoft.com/office/drawing/2014/main" id="{483A89C1-87EE-43A5-8A48-2B8827A3A52E}"/>
              </a:ext>
            </a:extLst>
          </p:cNvPr>
          <p:cNvCxnSpPr>
            <a:cxnSpLocks/>
          </p:cNvCxnSpPr>
          <p:nvPr/>
        </p:nvCxnSpPr>
        <p:spPr>
          <a:xfrm flipH="1" flipV="1">
            <a:off x="6598659" y="3228789"/>
            <a:ext cx="3969032" cy="1445"/>
          </a:xfrm>
          <a:prstGeom prst="straightConnector1">
            <a:avLst/>
          </a:prstGeom>
          <a:noFill/>
          <a:ln w="22225" cap="rnd" cmpd="sng" algn="ctr">
            <a:solidFill>
              <a:srgbClr val="00B050"/>
            </a:solidFill>
            <a:prstDash val="solid"/>
            <a:round/>
            <a:headEnd type="none" w="med" len="med"/>
            <a:tailEnd type="none" w="med" len="med"/>
          </a:ln>
          <a:effectLst/>
        </p:spPr>
      </p:cxnSp>
      <p:sp>
        <p:nvSpPr>
          <p:cNvPr id="15" name="TextBox 300">
            <a:extLst>
              <a:ext uri="{FF2B5EF4-FFF2-40B4-BE49-F238E27FC236}">
                <a16:creationId xmlns:a16="http://schemas.microsoft.com/office/drawing/2014/main" id="{F39FD275-2512-47CC-86FD-3473A680B22C}"/>
              </a:ext>
            </a:extLst>
          </p:cNvPr>
          <p:cNvSpPr txBox="1"/>
          <p:nvPr/>
        </p:nvSpPr>
        <p:spPr>
          <a:xfrm>
            <a:off x="8379650" y="3140143"/>
            <a:ext cx="304800" cy="177293"/>
          </a:xfrm>
          <a:prstGeom prst="rect">
            <a:avLst/>
          </a:prstGeom>
          <a:solidFill>
            <a:srgbClr val="FFFFFF"/>
          </a:solidFill>
        </p:spPr>
        <p:txBody>
          <a:bodyPr wrap="square" lIns="0" tIns="0" rIns="0" bIns="0" rtlCol="0">
            <a:spAutoFit/>
          </a:bodyPr>
          <a:lstStyle/>
          <a:p>
            <a:pPr algn="ctr" eaLnBrk="1" fontAlgn="auto" hangingPunct="1">
              <a:lnSpc>
                <a:spcPct val="96000"/>
              </a:lnSpc>
              <a:spcBef>
                <a:spcPts val="0"/>
              </a:spcBef>
              <a:spcAft>
                <a:spcPts val="0"/>
              </a:spcAft>
            </a:pPr>
            <a:r>
              <a:rPr lang="en-US" sz="1200" dirty="0">
                <a:solidFill>
                  <a:srgbClr val="00B050"/>
                </a:solidFill>
                <a:latin typeface="Microsoft Sans Serif"/>
                <a:cs typeface="Microsoft Sans Serif" panose="020B0604020202020204" pitchFamily="34" charset="0"/>
              </a:rPr>
              <a:t>N3</a:t>
            </a:r>
          </a:p>
        </p:txBody>
      </p:sp>
      <p:sp>
        <p:nvSpPr>
          <p:cNvPr id="16" name="Rectangle: Rounded Corners 353">
            <a:extLst>
              <a:ext uri="{FF2B5EF4-FFF2-40B4-BE49-F238E27FC236}">
                <a16:creationId xmlns:a16="http://schemas.microsoft.com/office/drawing/2014/main" id="{5EAC881D-1EE2-4629-A7AB-F99CC0A53201}"/>
              </a:ext>
            </a:extLst>
          </p:cNvPr>
          <p:cNvSpPr/>
          <p:nvPr/>
        </p:nvSpPr>
        <p:spPr>
          <a:xfrm>
            <a:off x="8451515" y="3651661"/>
            <a:ext cx="618644" cy="404792"/>
          </a:xfrm>
          <a:prstGeom prst="roundRect">
            <a:avLst/>
          </a:prstGeom>
          <a:solidFill>
            <a:srgbClr val="FFEBEB"/>
          </a:solidFill>
          <a:ln w="19050" cap="flat" cmpd="sng" algn="ctr">
            <a:solidFill>
              <a:sysClr val="windowText" lastClr="000000"/>
            </a:solidFill>
            <a:prstDash val="solid"/>
            <a:miter lim="800000"/>
          </a:ln>
          <a:effectLst/>
        </p:spPr>
        <p:txBody>
          <a:bodyPr lIns="0" tIns="0" rIns="0" bIns="0" rtlCol="0" anchor="ctr"/>
          <a:lstStyle/>
          <a:p>
            <a:pPr marL="0" marR="0" lvl="0" indent="0" algn="ctr" defTabSz="914400" eaLnBrk="1" fontAlgn="auto" latinLnBrk="0" hangingPunct="1">
              <a:lnSpc>
                <a:spcPct val="96000"/>
              </a:lnSpc>
              <a:spcBef>
                <a:spcPts val="0"/>
              </a:spcBef>
              <a:spcAft>
                <a:spcPts val="0"/>
              </a:spcAft>
              <a:buClrTx/>
              <a:buSzTx/>
              <a:buFontTx/>
              <a:buNone/>
              <a:tabLst/>
              <a:defRPr/>
            </a:pPr>
            <a:r>
              <a:rPr kumimoji="0" lang="en-US" sz="1200" b="0" i="0" u="none" strike="noStrike" kern="0" cap="none" spc="0" normalizeH="0" baseline="0" noProof="0" dirty="0">
                <a:ln>
                  <a:noFill/>
                </a:ln>
                <a:solidFill>
                  <a:prstClr val="black">
                    <a:lumMod val="95000"/>
                    <a:lumOff val="5000"/>
                  </a:prstClr>
                </a:solidFill>
                <a:effectLst/>
                <a:uLnTx/>
                <a:uFillTx/>
                <a:latin typeface="Arial" panose="020B0604020202020204" pitchFamily="34" charset="0"/>
                <a:ea typeface="+mn-ea"/>
                <a:cs typeface="Arial" panose="020B0604020202020204" pitchFamily="34" charset="0"/>
              </a:rPr>
              <a:t>BH SMF</a:t>
            </a:r>
          </a:p>
        </p:txBody>
      </p:sp>
      <p:grpSp>
        <p:nvGrpSpPr>
          <p:cNvPr id="17" name="Group 347">
            <a:extLst>
              <a:ext uri="{FF2B5EF4-FFF2-40B4-BE49-F238E27FC236}">
                <a16:creationId xmlns:a16="http://schemas.microsoft.com/office/drawing/2014/main" id="{1FF7CFB3-B56F-406D-A6BE-F76D0B5D51DD}"/>
              </a:ext>
            </a:extLst>
          </p:cNvPr>
          <p:cNvGrpSpPr/>
          <p:nvPr/>
        </p:nvGrpSpPr>
        <p:grpSpPr>
          <a:xfrm>
            <a:off x="4655034" y="2927908"/>
            <a:ext cx="677038" cy="533400"/>
            <a:chOff x="5748214" y="1530824"/>
            <a:chExt cx="677038" cy="533400"/>
          </a:xfrm>
        </p:grpSpPr>
        <p:pic>
          <p:nvPicPr>
            <p:cNvPr id="18" name="Picture 346" descr="A black cell phone with a white screen&#10;&#10;Description automatically generated with low confidence">
              <a:extLst>
                <a:ext uri="{FF2B5EF4-FFF2-40B4-BE49-F238E27FC236}">
                  <a16:creationId xmlns:a16="http://schemas.microsoft.com/office/drawing/2014/main" id="{07E2E50A-1891-4041-AD01-745A42EE2DF3}"/>
                </a:ext>
              </a:extLst>
            </p:cNvPr>
            <p:cNvPicPr>
              <a:picLocks noChangeAspect="1"/>
            </p:cNvPicPr>
            <p:nvPr/>
          </p:nvPicPr>
          <p:blipFill>
            <a:blip r:embed="rId3" cstate="print">
              <a:duotone>
                <a:prstClr val="black"/>
                <a:srgbClr val="FFC000">
                  <a:tint val="45000"/>
                  <a:satMod val="400000"/>
                </a:srgbClr>
              </a:duotone>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tretch>
              <a:fillRect/>
            </a:stretch>
          </p:blipFill>
          <p:spPr>
            <a:xfrm>
              <a:off x="5748214" y="1530824"/>
              <a:ext cx="677038" cy="533400"/>
            </a:xfrm>
            <a:prstGeom prst="rect">
              <a:avLst/>
            </a:prstGeom>
            <a:solidFill>
              <a:sysClr val="window" lastClr="FFFFFF"/>
            </a:solidFill>
          </p:spPr>
        </p:pic>
        <p:sp>
          <p:nvSpPr>
            <p:cNvPr id="19" name="Rectangle: Rounded Corners 331">
              <a:extLst>
                <a:ext uri="{FF2B5EF4-FFF2-40B4-BE49-F238E27FC236}">
                  <a16:creationId xmlns:a16="http://schemas.microsoft.com/office/drawing/2014/main" id="{F90192B4-7CEE-4451-98CE-3FD04BC10BE5}"/>
                </a:ext>
              </a:extLst>
            </p:cNvPr>
            <p:cNvSpPr/>
            <p:nvPr/>
          </p:nvSpPr>
          <p:spPr>
            <a:xfrm>
              <a:off x="5829887" y="1661760"/>
              <a:ext cx="492031" cy="347239"/>
            </a:xfrm>
            <a:prstGeom prst="roundRect">
              <a:avLst/>
            </a:prstGeom>
            <a:noFill/>
            <a:ln w="19050" cap="flat" cmpd="sng" algn="ctr">
              <a:noFill/>
              <a:prstDash val="solid"/>
              <a:miter lim="800000"/>
            </a:ln>
            <a:effectLst/>
          </p:spPr>
          <p:txBody>
            <a:bodyPr lIns="0" tIns="0" rIns="0" bIns="0" rtlCol="0" anchor="ctr"/>
            <a:lstStyle/>
            <a:p>
              <a:pPr marL="0" marR="0" lvl="0" indent="0" algn="ctr" defTabSz="914400" eaLnBrk="1" fontAlgn="auto" latinLnBrk="0" hangingPunct="1">
                <a:lnSpc>
                  <a:spcPct val="96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00B050"/>
                  </a:solidFill>
                  <a:effectLst/>
                  <a:uLnTx/>
                  <a:uFillTx/>
                  <a:latin typeface="Microsoft Sans Serif"/>
                  <a:ea typeface="+mn-ea"/>
                  <a:cs typeface="Microsoft Sans Serif" panose="020B0604020202020204" pitchFamily="34" charset="0"/>
                </a:rPr>
                <a:t>UE</a:t>
              </a:r>
            </a:p>
          </p:txBody>
        </p:sp>
      </p:grpSp>
      <p:sp>
        <p:nvSpPr>
          <p:cNvPr id="20" name="TextBox 3">
            <a:extLst>
              <a:ext uri="{FF2B5EF4-FFF2-40B4-BE49-F238E27FC236}">
                <a16:creationId xmlns:a16="http://schemas.microsoft.com/office/drawing/2014/main" id="{A2255354-6323-484C-B9CC-22629CA3454D}"/>
              </a:ext>
            </a:extLst>
          </p:cNvPr>
          <p:cNvSpPr txBox="1"/>
          <p:nvPr/>
        </p:nvSpPr>
        <p:spPr>
          <a:xfrm>
            <a:off x="5315291" y="3284015"/>
            <a:ext cx="495328" cy="177293"/>
          </a:xfrm>
          <a:prstGeom prst="rect">
            <a:avLst/>
          </a:prstGeom>
        </p:spPr>
        <p:txBody>
          <a:bodyPr wrap="none" lIns="0" tIns="0" rIns="0" bIns="0" rtlCol="0">
            <a:spAutoFit/>
          </a:bodyPr>
          <a:lstStyle/>
          <a:p>
            <a:pPr eaLnBrk="1" fontAlgn="auto" hangingPunct="1">
              <a:lnSpc>
                <a:spcPct val="96000"/>
              </a:lnSpc>
              <a:spcBef>
                <a:spcPts val="0"/>
              </a:spcBef>
              <a:spcAft>
                <a:spcPts val="0"/>
              </a:spcAft>
            </a:pPr>
            <a:r>
              <a:rPr lang="en-US" sz="1200" dirty="0">
                <a:solidFill>
                  <a:srgbClr val="00B050"/>
                </a:solidFill>
                <a:latin typeface="Microsoft Sans Serif"/>
                <a:cs typeface="Microsoft Sans Serif" panose="020B0604020202020204" pitchFamily="34" charset="0"/>
              </a:rPr>
              <a:t>Access</a:t>
            </a:r>
          </a:p>
        </p:txBody>
      </p:sp>
      <p:sp>
        <p:nvSpPr>
          <p:cNvPr id="21" name="TextBox 4">
            <a:extLst>
              <a:ext uri="{FF2B5EF4-FFF2-40B4-BE49-F238E27FC236}">
                <a16:creationId xmlns:a16="http://schemas.microsoft.com/office/drawing/2014/main" id="{EA52D3AF-57A2-4B27-8D33-B475B474F239}"/>
              </a:ext>
            </a:extLst>
          </p:cNvPr>
          <p:cNvSpPr txBox="1"/>
          <p:nvPr/>
        </p:nvSpPr>
        <p:spPr>
          <a:xfrm>
            <a:off x="7094218" y="5225030"/>
            <a:ext cx="1082896" cy="177293"/>
          </a:xfrm>
          <a:prstGeom prst="rect">
            <a:avLst/>
          </a:prstGeom>
        </p:spPr>
        <p:txBody>
          <a:bodyPr wrap="square" lIns="0" tIns="0" rIns="0" bIns="0" rtlCol="0">
            <a:spAutoFit/>
          </a:bodyPr>
          <a:lstStyle/>
          <a:p>
            <a:pPr eaLnBrk="1" fontAlgn="auto" hangingPunct="1">
              <a:lnSpc>
                <a:spcPct val="96000"/>
              </a:lnSpc>
              <a:spcBef>
                <a:spcPts val="0"/>
              </a:spcBef>
              <a:spcAft>
                <a:spcPts val="0"/>
              </a:spcAft>
            </a:pPr>
            <a:r>
              <a:rPr lang="en-US" sz="1200" dirty="0">
                <a:solidFill>
                  <a:prstClr val="black">
                    <a:lumMod val="95000"/>
                    <a:lumOff val="5000"/>
                  </a:prstClr>
                </a:solidFill>
                <a:latin typeface="Microsoft Sans Serif"/>
                <a:cs typeface="Microsoft Sans Serif" panose="020B0604020202020204" pitchFamily="34" charset="0"/>
              </a:rPr>
              <a:t>BH</a:t>
            </a:r>
          </a:p>
        </p:txBody>
      </p:sp>
      <p:sp>
        <p:nvSpPr>
          <p:cNvPr id="22" name="TextBox 280">
            <a:extLst>
              <a:ext uri="{FF2B5EF4-FFF2-40B4-BE49-F238E27FC236}">
                <a16:creationId xmlns:a16="http://schemas.microsoft.com/office/drawing/2014/main" id="{3DF2EAFE-8578-4F92-BA12-47E1447A84D0}"/>
              </a:ext>
            </a:extLst>
          </p:cNvPr>
          <p:cNvSpPr txBox="1"/>
          <p:nvPr/>
        </p:nvSpPr>
        <p:spPr>
          <a:xfrm>
            <a:off x="5768130" y="2751164"/>
            <a:ext cx="1208769" cy="206851"/>
          </a:xfrm>
          <a:prstGeom prst="rect">
            <a:avLst/>
          </a:prstGeom>
        </p:spPr>
        <p:txBody>
          <a:bodyPr wrap="square" lIns="0" tIns="0" rIns="0" bIns="0" rtlCol="0">
            <a:spAutoFit/>
          </a:bodyPr>
          <a:lstStyle/>
          <a:p>
            <a:pPr eaLnBrk="1" fontAlgn="auto" hangingPunct="1">
              <a:lnSpc>
                <a:spcPct val="96000"/>
              </a:lnSpc>
              <a:spcBef>
                <a:spcPts val="0"/>
              </a:spcBef>
              <a:spcAft>
                <a:spcPts val="0"/>
              </a:spcAft>
            </a:pPr>
            <a:r>
              <a:rPr lang="en-US" sz="1400" dirty="0">
                <a:solidFill>
                  <a:prstClr val="black">
                    <a:lumMod val="95000"/>
                    <a:lumOff val="5000"/>
                  </a:prstClr>
                </a:solidFill>
                <a:latin typeface="Microsoft Sans Serif"/>
                <a:cs typeface="Microsoft Sans Serif" panose="020B0604020202020204" pitchFamily="34" charset="0"/>
              </a:rPr>
              <a:t>MWAB node</a:t>
            </a:r>
          </a:p>
        </p:txBody>
      </p:sp>
      <p:sp>
        <p:nvSpPr>
          <p:cNvPr id="23" name="Rectangle: Rounded Corners 265">
            <a:extLst>
              <a:ext uri="{FF2B5EF4-FFF2-40B4-BE49-F238E27FC236}">
                <a16:creationId xmlns:a16="http://schemas.microsoft.com/office/drawing/2014/main" id="{B7E39F8E-1A58-40DC-85FE-A2DB22505064}"/>
              </a:ext>
            </a:extLst>
          </p:cNvPr>
          <p:cNvSpPr/>
          <p:nvPr/>
        </p:nvSpPr>
        <p:spPr>
          <a:xfrm>
            <a:off x="7432050" y="4840619"/>
            <a:ext cx="714724" cy="342900"/>
          </a:xfrm>
          <a:prstGeom prst="roundRect">
            <a:avLst/>
          </a:prstGeom>
          <a:solidFill>
            <a:srgbClr val="FFEBEB"/>
          </a:solidFill>
          <a:ln w="19050" cap="flat" cmpd="sng" algn="ctr">
            <a:solidFill>
              <a:sysClr val="windowText" lastClr="000000"/>
            </a:solidFill>
            <a:prstDash val="solid"/>
            <a:miter lim="800000"/>
          </a:ln>
          <a:effectLst/>
        </p:spPr>
        <p:txBody>
          <a:bodyPr lIns="0" tIns="0" rIns="0" bIns="0" rtlCol="0" anchor="ctr"/>
          <a:lstStyle/>
          <a:p>
            <a:pPr marL="0" marR="0" lvl="0" indent="0" algn="ctr" defTabSz="914400" eaLnBrk="1" fontAlgn="auto" latinLnBrk="0" hangingPunct="1">
              <a:lnSpc>
                <a:spcPct val="96000"/>
              </a:lnSpc>
              <a:spcBef>
                <a:spcPts val="0"/>
              </a:spcBef>
              <a:spcAft>
                <a:spcPts val="0"/>
              </a:spcAft>
              <a:buClrTx/>
              <a:buSzTx/>
              <a:buFontTx/>
              <a:buNone/>
              <a:tabLst/>
              <a:defRPr/>
            </a:pPr>
            <a:r>
              <a:rPr kumimoji="0" lang="en-US" sz="1200" b="0" i="0" u="none" strike="noStrike" kern="0" cap="none" spc="0" normalizeH="0" baseline="0" noProof="0" dirty="0" err="1">
                <a:ln>
                  <a:noFill/>
                </a:ln>
                <a:solidFill>
                  <a:prstClr val="black">
                    <a:lumMod val="95000"/>
                    <a:lumOff val="5000"/>
                  </a:prstClr>
                </a:solidFill>
                <a:effectLst/>
                <a:uLnTx/>
                <a:uFillTx/>
                <a:latin typeface="Arial" panose="020B0604020202020204" pitchFamily="34" charset="0"/>
                <a:ea typeface="+mn-ea"/>
                <a:cs typeface="Arial" panose="020B0604020202020204" pitchFamily="34" charset="0"/>
              </a:rPr>
              <a:t>gNB</a:t>
            </a:r>
            <a:endParaRPr kumimoji="0" lang="en-US" sz="1200" b="0" i="0" u="none" strike="noStrike" kern="0" cap="none" spc="0" normalizeH="0" baseline="0" noProof="0" dirty="0">
              <a:ln>
                <a:noFill/>
              </a:ln>
              <a:solidFill>
                <a:prstClr val="black">
                  <a:lumMod val="95000"/>
                  <a:lumOff val="5000"/>
                </a:prstClr>
              </a:solidFill>
              <a:effectLst/>
              <a:uLnTx/>
              <a:uFillTx/>
              <a:latin typeface="Arial" panose="020B0604020202020204" pitchFamily="34" charset="0"/>
              <a:ea typeface="+mn-ea"/>
              <a:cs typeface="Arial" panose="020B0604020202020204" pitchFamily="34" charset="0"/>
            </a:endParaRPr>
          </a:p>
        </p:txBody>
      </p:sp>
      <p:cxnSp>
        <p:nvCxnSpPr>
          <p:cNvPr id="24" name="Straight Arrow Connector 268">
            <a:extLst>
              <a:ext uri="{FF2B5EF4-FFF2-40B4-BE49-F238E27FC236}">
                <a16:creationId xmlns:a16="http://schemas.microsoft.com/office/drawing/2014/main" id="{39570C7C-2652-4619-BF38-A4C25592E991}"/>
              </a:ext>
            </a:extLst>
          </p:cNvPr>
          <p:cNvCxnSpPr>
            <a:cxnSpLocks/>
            <a:stCxn id="6" idx="1"/>
            <a:endCxn id="23" idx="3"/>
          </p:cNvCxnSpPr>
          <p:nvPr/>
        </p:nvCxnSpPr>
        <p:spPr>
          <a:xfrm flipH="1">
            <a:off x="8146774" y="5012069"/>
            <a:ext cx="304741" cy="0"/>
          </a:xfrm>
          <a:prstGeom prst="straightConnector1">
            <a:avLst/>
          </a:prstGeom>
          <a:noFill/>
          <a:ln w="12700" cap="rnd" cmpd="sng" algn="ctr">
            <a:solidFill>
              <a:srgbClr val="FF0000"/>
            </a:solidFill>
            <a:prstDash val="solid"/>
            <a:round/>
            <a:headEnd type="triangle" w="sm" len="med"/>
            <a:tailEnd type="triangle" w="sm" len="med"/>
          </a:ln>
          <a:effectLst/>
        </p:spPr>
      </p:cxnSp>
      <p:sp>
        <p:nvSpPr>
          <p:cNvPr id="25" name="文本框 24">
            <a:extLst>
              <a:ext uri="{FF2B5EF4-FFF2-40B4-BE49-F238E27FC236}">
                <a16:creationId xmlns:a16="http://schemas.microsoft.com/office/drawing/2014/main" id="{3714BBEC-42BB-4FC8-AAB8-951472C1FC0C}"/>
              </a:ext>
            </a:extLst>
          </p:cNvPr>
          <p:cNvSpPr txBox="1"/>
          <p:nvPr/>
        </p:nvSpPr>
        <p:spPr>
          <a:xfrm>
            <a:off x="9493411" y="4989803"/>
            <a:ext cx="1029520" cy="707886"/>
          </a:xfrm>
          <a:prstGeom prst="rect">
            <a:avLst/>
          </a:prstGeom>
          <a:noFill/>
        </p:spPr>
        <p:txBody>
          <a:bodyPr wrap="square" rtlCol="0">
            <a:spAutoFit/>
          </a:bodyPr>
          <a:lstStyle/>
          <a:p>
            <a:pPr algn="ctr" eaLnBrk="1" fontAlgn="auto" hangingPunct="1">
              <a:spcBef>
                <a:spcPts val="0"/>
              </a:spcBef>
              <a:spcAft>
                <a:spcPts val="0"/>
              </a:spcAft>
            </a:pPr>
            <a:r>
              <a:rPr lang="en-US" altLang="zh-CN" dirty="0">
                <a:solidFill>
                  <a:prstClr val="black"/>
                </a:solidFill>
                <a:latin typeface="等线" panose="020F0502020204030204"/>
                <a:ea typeface="等线" panose="02010600030101010101" pitchFamily="2" charset="-122"/>
                <a:cs typeface="+mn-cs"/>
              </a:rPr>
              <a:t>N6</a:t>
            </a:r>
          </a:p>
          <a:p>
            <a:pPr algn="ctr" eaLnBrk="1" fontAlgn="auto" hangingPunct="1">
              <a:spcBef>
                <a:spcPts val="0"/>
              </a:spcBef>
              <a:spcAft>
                <a:spcPts val="0"/>
              </a:spcAft>
            </a:pPr>
            <a:r>
              <a:rPr lang="en-US" altLang="zh-CN" sz="1100" dirty="0">
                <a:solidFill>
                  <a:prstClr val="black"/>
                </a:solidFill>
                <a:latin typeface="等线" panose="020F0502020204030204"/>
                <a:ea typeface="等线" panose="02010600030101010101" pitchFamily="2" charset="-122"/>
                <a:cs typeface="+mn-cs"/>
              </a:rPr>
              <a:t>(from BH UPF point of view)</a:t>
            </a:r>
            <a:endParaRPr lang="zh-CN" altLang="en-US" sz="1100" dirty="0">
              <a:solidFill>
                <a:prstClr val="black"/>
              </a:solidFill>
              <a:latin typeface="等线" panose="020F0502020204030204"/>
              <a:ea typeface="等线" panose="02010600030101010101" pitchFamily="2" charset="-122"/>
              <a:cs typeface="+mn-cs"/>
            </a:endParaRPr>
          </a:p>
        </p:txBody>
      </p:sp>
      <p:sp>
        <p:nvSpPr>
          <p:cNvPr id="26" name="Rectangle: Rounded Corners 265">
            <a:extLst>
              <a:ext uri="{FF2B5EF4-FFF2-40B4-BE49-F238E27FC236}">
                <a16:creationId xmlns:a16="http://schemas.microsoft.com/office/drawing/2014/main" id="{23EC20D3-62F3-401C-B90C-7D7FFE2074FF}"/>
              </a:ext>
            </a:extLst>
          </p:cNvPr>
          <p:cNvSpPr/>
          <p:nvPr/>
        </p:nvSpPr>
        <p:spPr>
          <a:xfrm>
            <a:off x="10567691" y="2870049"/>
            <a:ext cx="786109" cy="2294761"/>
          </a:xfrm>
          <a:prstGeom prst="roundRect">
            <a:avLst/>
          </a:prstGeom>
          <a:solidFill>
            <a:sysClr val="window" lastClr="FFFFFF"/>
          </a:solidFill>
          <a:ln w="19050" cap="flat" cmpd="sng" algn="ctr">
            <a:solidFill>
              <a:sysClr val="windowText" lastClr="000000"/>
            </a:solidFill>
            <a:prstDash val="solid"/>
            <a:miter lim="800000"/>
          </a:ln>
          <a:effectLst/>
        </p:spPr>
        <p:txBody>
          <a:bodyPr lIns="0" tIns="0" rIns="0" bIns="0" rtlCol="0" anchor="ctr"/>
          <a:lstStyle/>
          <a:p>
            <a:pPr marL="0" marR="0" lvl="0" indent="0" algn="ctr" defTabSz="914400" eaLnBrk="1" fontAlgn="auto" latinLnBrk="0" hangingPunct="1">
              <a:lnSpc>
                <a:spcPct val="96000"/>
              </a:lnSpc>
              <a:spcBef>
                <a:spcPts val="0"/>
              </a:spcBef>
              <a:spcAft>
                <a:spcPts val="0"/>
              </a:spcAft>
              <a:buClrTx/>
              <a:buSzTx/>
              <a:buFontTx/>
              <a:buNone/>
              <a:tabLst/>
              <a:defRPr/>
            </a:pPr>
            <a:r>
              <a:rPr kumimoji="0" lang="en-US" sz="1200" b="1" i="0" u="none" strike="noStrike" kern="0" cap="none" spc="0" normalizeH="0" baseline="0" noProof="0" dirty="0">
                <a:ln>
                  <a:noFill/>
                </a:ln>
                <a:solidFill>
                  <a:prstClr val="black">
                    <a:lumMod val="95000"/>
                    <a:lumOff val="5000"/>
                  </a:prstClr>
                </a:solidFill>
                <a:effectLst/>
                <a:uLnTx/>
                <a:uFillTx/>
                <a:latin typeface="Arial" panose="020B0604020202020204" pitchFamily="34" charset="0"/>
                <a:ea typeface="+mn-ea"/>
                <a:cs typeface="Arial" panose="020B0604020202020204" pitchFamily="34" charset="0"/>
              </a:rPr>
              <a:t>N3 </a:t>
            </a:r>
          </a:p>
          <a:p>
            <a:pPr marL="0" marR="0" lvl="0" indent="0" algn="ctr" defTabSz="914400" eaLnBrk="1" fontAlgn="auto" latinLnBrk="0" hangingPunct="1">
              <a:lnSpc>
                <a:spcPct val="96000"/>
              </a:lnSpc>
              <a:spcBef>
                <a:spcPts val="0"/>
              </a:spcBef>
              <a:spcAft>
                <a:spcPts val="0"/>
              </a:spcAft>
              <a:buClrTx/>
              <a:buSzTx/>
              <a:buFontTx/>
              <a:buNone/>
              <a:tabLst/>
              <a:defRPr/>
            </a:pPr>
            <a:r>
              <a:rPr kumimoji="0" lang="en-US" sz="1200" b="1" i="0" u="none" strike="noStrike" kern="0" cap="none" spc="0" normalizeH="0" baseline="0" noProof="0" dirty="0">
                <a:ln>
                  <a:noFill/>
                </a:ln>
                <a:solidFill>
                  <a:prstClr val="black">
                    <a:lumMod val="95000"/>
                    <a:lumOff val="5000"/>
                  </a:prstClr>
                </a:solidFill>
                <a:effectLst/>
                <a:uLnTx/>
                <a:uFillTx/>
                <a:latin typeface="Arial" panose="020B0604020202020204" pitchFamily="34" charset="0"/>
                <a:ea typeface="+mn-ea"/>
                <a:cs typeface="Arial" panose="020B0604020202020204" pitchFamily="34" charset="0"/>
              </a:rPr>
              <a:t>UPF</a:t>
            </a:r>
          </a:p>
        </p:txBody>
      </p:sp>
      <p:sp>
        <p:nvSpPr>
          <p:cNvPr id="27" name="椭圆 26">
            <a:extLst>
              <a:ext uri="{FF2B5EF4-FFF2-40B4-BE49-F238E27FC236}">
                <a16:creationId xmlns:a16="http://schemas.microsoft.com/office/drawing/2014/main" id="{10CA46A4-521E-45CC-8A33-02305BB64978}"/>
              </a:ext>
            </a:extLst>
          </p:cNvPr>
          <p:cNvSpPr/>
          <p:nvPr/>
        </p:nvSpPr>
        <p:spPr bwMode="auto">
          <a:xfrm>
            <a:off x="9163039" y="4659785"/>
            <a:ext cx="426959" cy="683733"/>
          </a:xfrm>
          <a:prstGeom prst="ellipse">
            <a:avLst/>
          </a:prstGeom>
          <a:solidFill>
            <a:sysClr val="window" lastClr="FFFFFF"/>
          </a:solidFill>
          <a:ln>
            <a:solidFill>
              <a:sysClr val="windowText" lastClr="000000"/>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
                <a:srgbClr val="CC9900"/>
              </a:buClr>
              <a:buSzTx/>
              <a:buFont typeface="Wingdings" pitchFamily="2" charset="2"/>
              <a:buChar char="n"/>
              <a:tabLst/>
              <a:defRPr/>
            </a:pPr>
            <a:endParaRPr kumimoji="0" lang="zh-CN" altLang="en-US" sz="1800" b="0" i="0" u="none" strike="noStrike" kern="0" cap="none" spc="0" normalizeH="0" baseline="0" noProof="0">
              <a:ln>
                <a:noFill/>
              </a:ln>
              <a:solidFill>
                <a:prstClr val="black"/>
              </a:solidFill>
              <a:effectLst/>
              <a:uLnTx/>
              <a:uFillTx/>
              <a:latin typeface="Arial" charset="0"/>
              <a:cs typeface="+mn-cs"/>
            </a:endParaRPr>
          </a:p>
        </p:txBody>
      </p:sp>
      <p:sp>
        <p:nvSpPr>
          <p:cNvPr id="28" name="文本框 27">
            <a:extLst>
              <a:ext uri="{FF2B5EF4-FFF2-40B4-BE49-F238E27FC236}">
                <a16:creationId xmlns:a16="http://schemas.microsoft.com/office/drawing/2014/main" id="{462FEC68-3158-498B-A49B-5B0E0ECD2219}"/>
              </a:ext>
            </a:extLst>
          </p:cNvPr>
          <p:cNvSpPr txBox="1"/>
          <p:nvPr/>
        </p:nvSpPr>
        <p:spPr>
          <a:xfrm>
            <a:off x="9041106" y="4830060"/>
            <a:ext cx="629812" cy="307777"/>
          </a:xfrm>
          <a:prstGeom prst="rect">
            <a:avLst/>
          </a:prstGeom>
          <a:noFill/>
        </p:spPr>
        <p:txBody>
          <a:bodyPr wrap="square" rtlCol="0">
            <a:spAutoFit/>
          </a:bodyPr>
          <a:lstStyle/>
          <a:p>
            <a:pPr algn="ctr" eaLnBrk="1" fontAlgn="auto" hangingPunct="1">
              <a:spcBef>
                <a:spcPts val="0"/>
              </a:spcBef>
              <a:spcAft>
                <a:spcPts val="0"/>
              </a:spcAft>
            </a:pPr>
            <a:r>
              <a:rPr lang="en-US" altLang="zh-CN" sz="1400" b="1" dirty="0">
                <a:solidFill>
                  <a:prstClr val="black">
                    <a:lumMod val="95000"/>
                    <a:lumOff val="5000"/>
                  </a:prstClr>
                </a:solidFill>
                <a:latin typeface="等线" panose="020F0502020204030204"/>
                <a:ea typeface="等线" panose="02010600030101010101" pitchFamily="2" charset="-122"/>
                <a:cs typeface="+mn-cs"/>
              </a:rPr>
              <a:t>NAT</a:t>
            </a:r>
            <a:endParaRPr lang="zh-CN" altLang="en-US" sz="1400" b="1" dirty="0">
              <a:solidFill>
                <a:prstClr val="black">
                  <a:lumMod val="95000"/>
                  <a:lumOff val="5000"/>
                </a:prstClr>
              </a:solidFill>
              <a:latin typeface="等线" panose="020F0502020204030204"/>
              <a:ea typeface="等线" panose="02010600030101010101" pitchFamily="2" charset="-122"/>
              <a:cs typeface="+mn-cs"/>
            </a:endParaRPr>
          </a:p>
        </p:txBody>
      </p:sp>
      <p:cxnSp>
        <p:nvCxnSpPr>
          <p:cNvPr id="30" name="直接箭头连接符 29">
            <a:extLst>
              <a:ext uri="{FF2B5EF4-FFF2-40B4-BE49-F238E27FC236}">
                <a16:creationId xmlns:a16="http://schemas.microsoft.com/office/drawing/2014/main" id="{23661C10-0717-458F-A86B-3EEBB7C00C6A}"/>
              </a:ext>
            </a:extLst>
          </p:cNvPr>
          <p:cNvCxnSpPr>
            <a:cxnSpLocks/>
            <a:stCxn id="16" idx="2"/>
            <a:endCxn id="6" idx="0"/>
          </p:cNvCxnSpPr>
          <p:nvPr/>
        </p:nvCxnSpPr>
        <p:spPr bwMode="auto">
          <a:xfrm>
            <a:off x="8760837" y="4056453"/>
            <a:ext cx="0" cy="780088"/>
          </a:xfrm>
          <a:prstGeom prst="straightConnector1">
            <a:avLst/>
          </a:prstGeom>
          <a:noFill/>
          <a:ln w="6350" cap="flat" cmpd="sng" algn="ctr">
            <a:solidFill>
              <a:sysClr val="windowText" lastClr="000000"/>
            </a:solidFill>
            <a:prstDash val="solid"/>
            <a:miter lim="800000"/>
            <a:tailEnd type="triangl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1" name="Rectangle: Rounded Corners 353">
            <a:extLst>
              <a:ext uri="{FF2B5EF4-FFF2-40B4-BE49-F238E27FC236}">
                <a16:creationId xmlns:a16="http://schemas.microsoft.com/office/drawing/2014/main" id="{43CBCAFF-6CB6-4BAB-93B1-33E34A416CE3}"/>
              </a:ext>
            </a:extLst>
          </p:cNvPr>
          <p:cNvSpPr/>
          <p:nvPr/>
        </p:nvSpPr>
        <p:spPr>
          <a:xfrm>
            <a:off x="7501331" y="2145398"/>
            <a:ext cx="618644" cy="404792"/>
          </a:xfrm>
          <a:prstGeom prst="roundRect">
            <a:avLst/>
          </a:prstGeom>
          <a:solidFill>
            <a:sysClr val="window" lastClr="FFFFFF"/>
          </a:solidFill>
          <a:ln w="19050" cap="flat" cmpd="sng" algn="ctr">
            <a:solidFill>
              <a:sysClr val="windowText" lastClr="000000"/>
            </a:solidFill>
            <a:prstDash val="solid"/>
            <a:miter lim="800000"/>
          </a:ln>
          <a:effectLst/>
        </p:spPr>
        <p:txBody>
          <a:bodyPr lIns="0" tIns="0" rIns="0" bIns="0" rtlCol="0" anchor="ctr"/>
          <a:lstStyle/>
          <a:p>
            <a:pPr marL="0" marR="0" lvl="0" indent="0" algn="ctr" defTabSz="914400" eaLnBrk="1" fontAlgn="auto" latinLnBrk="0" hangingPunct="1">
              <a:lnSpc>
                <a:spcPct val="96000"/>
              </a:lnSpc>
              <a:spcBef>
                <a:spcPts val="0"/>
              </a:spcBef>
              <a:spcAft>
                <a:spcPts val="0"/>
              </a:spcAft>
              <a:buClrTx/>
              <a:buSzTx/>
              <a:buFontTx/>
              <a:buNone/>
              <a:tabLst/>
              <a:defRPr/>
            </a:pPr>
            <a:r>
              <a:rPr kumimoji="0" lang="en-US" sz="1200" b="1" i="0" u="none" strike="noStrike" kern="0" cap="none" spc="0" normalizeH="0" baseline="0" noProof="0" dirty="0">
                <a:ln>
                  <a:noFill/>
                </a:ln>
                <a:solidFill>
                  <a:prstClr val="black">
                    <a:lumMod val="95000"/>
                    <a:lumOff val="5000"/>
                  </a:prstClr>
                </a:solidFill>
                <a:effectLst/>
                <a:uLnTx/>
                <a:uFillTx/>
                <a:latin typeface="Arial" panose="020B0604020202020204" pitchFamily="34" charset="0"/>
                <a:ea typeface="+mn-ea"/>
                <a:cs typeface="Arial" panose="020B0604020202020204" pitchFamily="34" charset="0"/>
              </a:rPr>
              <a:t>AMF</a:t>
            </a:r>
          </a:p>
        </p:txBody>
      </p:sp>
      <p:cxnSp>
        <p:nvCxnSpPr>
          <p:cNvPr id="32" name="直接箭头连接符 31">
            <a:extLst>
              <a:ext uri="{FF2B5EF4-FFF2-40B4-BE49-F238E27FC236}">
                <a16:creationId xmlns:a16="http://schemas.microsoft.com/office/drawing/2014/main" id="{0C765615-ED5E-49EB-807B-5ACEA228CA3A}"/>
              </a:ext>
            </a:extLst>
          </p:cNvPr>
          <p:cNvCxnSpPr>
            <a:cxnSpLocks/>
            <a:stCxn id="11" idx="0"/>
            <a:endCxn id="31" idx="1"/>
          </p:cNvCxnSpPr>
          <p:nvPr/>
        </p:nvCxnSpPr>
        <p:spPr bwMode="auto">
          <a:xfrm flipV="1">
            <a:off x="6442721" y="2347794"/>
            <a:ext cx="1058610" cy="694499"/>
          </a:xfrm>
          <a:prstGeom prst="straightConnector1">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3" name="直接箭头连接符 32">
            <a:extLst>
              <a:ext uri="{FF2B5EF4-FFF2-40B4-BE49-F238E27FC236}">
                <a16:creationId xmlns:a16="http://schemas.microsoft.com/office/drawing/2014/main" id="{81F6072B-47B5-4FC6-A0F7-31D78A308ACB}"/>
              </a:ext>
            </a:extLst>
          </p:cNvPr>
          <p:cNvCxnSpPr>
            <a:cxnSpLocks/>
          </p:cNvCxnSpPr>
          <p:nvPr/>
        </p:nvCxnSpPr>
        <p:spPr bwMode="auto">
          <a:xfrm>
            <a:off x="9220020" y="2336628"/>
            <a:ext cx="1829213" cy="529782"/>
          </a:xfrm>
          <a:prstGeom prst="straightConnector1">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4" name="矩形 33">
            <a:extLst>
              <a:ext uri="{FF2B5EF4-FFF2-40B4-BE49-F238E27FC236}">
                <a16:creationId xmlns:a16="http://schemas.microsoft.com/office/drawing/2014/main" id="{3D6D5940-680F-43E4-BC3C-EE6BFB1A2ADB}"/>
              </a:ext>
            </a:extLst>
          </p:cNvPr>
          <p:cNvSpPr/>
          <p:nvPr/>
        </p:nvSpPr>
        <p:spPr>
          <a:xfrm>
            <a:off x="9649774" y="4765393"/>
            <a:ext cx="761747" cy="246221"/>
          </a:xfrm>
          <a:prstGeom prst="rect">
            <a:avLst/>
          </a:prstGeom>
        </p:spPr>
        <p:txBody>
          <a:bodyPr wrap="none">
            <a:spAutoFit/>
          </a:bodyPr>
          <a:lstStyle/>
          <a:p>
            <a:pPr eaLnBrk="1" fontAlgn="auto" hangingPunct="1">
              <a:spcBef>
                <a:spcPts val="0"/>
              </a:spcBef>
              <a:spcAft>
                <a:spcPts val="0"/>
              </a:spcAft>
            </a:pPr>
            <a:r>
              <a:rPr lang="en-US" altLang="zh-CN" sz="1000" dirty="0" err="1">
                <a:solidFill>
                  <a:srgbClr val="FF0000"/>
                </a:solidFill>
                <a:latin typeface="微软雅黑" panose="020B0503020204020204" pitchFamily="34" charset="-122"/>
                <a:ea typeface="微软雅黑" panose="020B0503020204020204" pitchFamily="34" charset="-122"/>
                <a:cs typeface="Microsoft Sans Serif" panose="020B0604020202020204" pitchFamily="34" charset="0"/>
              </a:rPr>
              <a:t>NATed</a:t>
            </a:r>
            <a:r>
              <a:rPr lang="en-US" altLang="zh-CN" sz="1000" dirty="0">
                <a:solidFill>
                  <a:srgbClr val="FF0000"/>
                </a:solidFill>
                <a:latin typeface="微软雅黑" panose="020B0503020204020204" pitchFamily="34" charset="-122"/>
                <a:ea typeface="微软雅黑" panose="020B0503020204020204" pitchFamily="34" charset="-122"/>
                <a:cs typeface="Microsoft Sans Serif" panose="020B0604020202020204" pitchFamily="34" charset="0"/>
              </a:rPr>
              <a:t> IP</a:t>
            </a:r>
            <a:endParaRPr lang="zh-CN" altLang="en-US" sz="1000" dirty="0">
              <a:solidFill>
                <a:prstClr val="black"/>
              </a:solidFill>
              <a:latin typeface="等线" panose="020F0502020204030204"/>
              <a:ea typeface="等线" panose="02010600030101010101" pitchFamily="2" charset="-122"/>
              <a:cs typeface="+mn-cs"/>
            </a:endParaRPr>
          </a:p>
        </p:txBody>
      </p:sp>
      <p:sp>
        <p:nvSpPr>
          <p:cNvPr id="35" name="Rectangle: Rounded Corners 353">
            <a:extLst>
              <a:ext uri="{FF2B5EF4-FFF2-40B4-BE49-F238E27FC236}">
                <a16:creationId xmlns:a16="http://schemas.microsoft.com/office/drawing/2014/main" id="{1E652C5E-D66B-4014-882E-148821802112}"/>
              </a:ext>
            </a:extLst>
          </p:cNvPr>
          <p:cNvSpPr/>
          <p:nvPr/>
        </p:nvSpPr>
        <p:spPr>
          <a:xfrm>
            <a:off x="8609639" y="2143566"/>
            <a:ext cx="618644" cy="404792"/>
          </a:xfrm>
          <a:prstGeom prst="roundRect">
            <a:avLst/>
          </a:prstGeom>
          <a:solidFill>
            <a:sysClr val="window" lastClr="FFFFFF"/>
          </a:solidFill>
          <a:ln w="19050" cap="flat" cmpd="sng" algn="ctr">
            <a:solidFill>
              <a:sysClr val="windowText" lastClr="000000"/>
            </a:solidFill>
            <a:prstDash val="solid"/>
            <a:miter lim="800000"/>
          </a:ln>
          <a:effectLst/>
        </p:spPr>
        <p:txBody>
          <a:bodyPr lIns="0" tIns="0" rIns="0" bIns="0" rtlCol="0" anchor="ctr"/>
          <a:lstStyle/>
          <a:p>
            <a:pPr marL="0" marR="0" lvl="0" indent="0" algn="ctr" defTabSz="914400" eaLnBrk="1" fontAlgn="auto" latinLnBrk="0" hangingPunct="1">
              <a:lnSpc>
                <a:spcPct val="96000"/>
              </a:lnSpc>
              <a:spcBef>
                <a:spcPts val="0"/>
              </a:spcBef>
              <a:spcAft>
                <a:spcPts val="0"/>
              </a:spcAft>
              <a:buClrTx/>
              <a:buSzTx/>
              <a:buFontTx/>
              <a:buNone/>
              <a:tabLst/>
              <a:defRPr/>
            </a:pPr>
            <a:r>
              <a:rPr kumimoji="0" lang="en-US" sz="1200" b="1" i="0" u="none" strike="noStrike" kern="0" cap="none" spc="0" normalizeH="0" baseline="0" noProof="0" dirty="0">
                <a:ln>
                  <a:noFill/>
                </a:ln>
                <a:solidFill>
                  <a:prstClr val="black">
                    <a:lumMod val="95000"/>
                    <a:lumOff val="5000"/>
                  </a:prstClr>
                </a:solidFill>
                <a:effectLst/>
                <a:uLnTx/>
                <a:uFillTx/>
                <a:latin typeface="Arial" panose="020B0604020202020204" pitchFamily="34" charset="0"/>
                <a:ea typeface="+mn-ea"/>
                <a:cs typeface="Arial" panose="020B0604020202020204" pitchFamily="34" charset="0"/>
              </a:rPr>
              <a:t>SMF</a:t>
            </a:r>
          </a:p>
        </p:txBody>
      </p:sp>
      <p:cxnSp>
        <p:nvCxnSpPr>
          <p:cNvPr id="36" name="直接箭头连接符 35">
            <a:extLst>
              <a:ext uri="{FF2B5EF4-FFF2-40B4-BE49-F238E27FC236}">
                <a16:creationId xmlns:a16="http://schemas.microsoft.com/office/drawing/2014/main" id="{57B276CE-1BBE-4DF5-8439-B6D1396D8836}"/>
              </a:ext>
            </a:extLst>
          </p:cNvPr>
          <p:cNvCxnSpPr>
            <a:cxnSpLocks/>
            <a:stCxn id="31" idx="3"/>
            <a:endCxn id="35" idx="1"/>
          </p:cNvCxnSpPr>
          <p:nvPr/>
        </p:nvCxnSpPr>
        <p:spPr bwMode="auto">
          <a:xfrm flipV="1">
            <a:off x="8119975" y="2345962"/>
            <a:ext cx="489664" cy="1832"/>
          </a:xfrm>
          <a:prstGeom prst="straightConnector1">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6" name="Straight Arrow Connector 268">
            <a:extLst>
              <a:ext uri="{FF2B5EF4-FFF2-40B4-BE49-F238E27FC236}">
                <a16:creationId xmlns:a16="http://schemas.microsoft.com/office/drawing/2014/main" id="{15C15626-6747-45AD-B0F0-4CB85E7D8BAA}"/>
              </a:ext>
            </a:extLst>
          </p:cNvPr>
          <p:cNvCxnSpPr>
            <a:cxnSpLocks/>
            <a:stCxn id="23" idx="1"/>
            <a:endCxn id="5" idx="3"/>
          </p:cNvCxnSpPr>
          <p:nvPr/>
        </p:nvCxnSpPr>
        <p:spPr>
          <a:xfrm flipH="1">
            <a:off x="6972098" y="5012069"/>
            <a:ext cx="459952" cy="1"/>
          </a:xfrm>
          <a:prstGeom prst="straightConnector1">
            <a:avLst/>
          </a:prstGeom>
          <a:noFill/>
          <a:ln w="12700" cap="rnd" cmpd="sng" algn="ctr">
            <a:solidFill>
              <a:srgbClr val="FF0000"/>
            </a:solidFill>
            <a:prstDash val="solid"/>
            <a:round/>
            <a:headEnd type="triangle" w="sm" len="med"/>
            <a:tailEnd type="triangle" w="sm" len="med"/>
          </a:ln>
          <a:effectLst/>
        </p:spPr>
      </p:cxnSp>
      <p:sp>
        <p:nvSpPr>
          <p:cNvPr id="11" name="Rectangle: Rounded Corners 274">
            <a:extLst>
              <a:ext uri="{FF2B5EF4-FFF2-40B4-BE49-F238E27FC236}">
                <a16:creationId xmlns:a16="http://schemas.microsoft.com/office/drawing/2014/main" id="{6FDD6792-C646-4ACF-BF59-557DD985D6F3}"/>
              </a:ext>
            </a:extLst>
          </p:cNvPr>
          <p:cNvSpPr/>
          <p:nvPr/>
        </p:nvSpPr>
        <p:spPr>
          <a:xfrm>
            <a:off x="5855379" y="3042293"/>
            <a:ext cx="1174683" cy="419016"/>
          </a:xfrm>
          <a:prstGeom prst="roundRect">
            <a:avLst/>
          </a:prstGeom>
          <a:solidFill>
            <a:sysClr val="window" lastClr="FFFFFF"/>
          </a:solidFill>
          <a:ln w="19050" cap="flat" cmpd="sng" algn="ctr">
            <a:solidFill>
              <a:sysClr val="windowText" lastClr="000000"/>
            </a:solidFill>
            <a:prstDash val="solid"/>
            <a:miter lim="800000"/>
          </a:ln>
          <a:effectLst/>
        </p:spPr>
        <p:txBody>
          <a:bodyPr lIns="0" tIns="0" rIns="0" bIns="0" rtlCol="0" anchor="ctr"/>
          <a:lstStyle/>
          <a:p>
            <a:pPr marL="0" marR="0" lvl="0" indent="0" algn="ctr" defTabSz="914400" eaLnBrk="1" fontAlgn="auto" latinLnBrk="0" hangingPunct="1">
              <a:lnSpc>
                <a:spcPct val="96000"/>
              </a:lnSpc>
              <a:spcBef>
                <a:spcPts val="0"/>
              </a:spcBef>
              <a:spcAft>
                <a:spcPts val="0"/>
              </a:spcAft>
              <a:buClrTx/>
              <a:buSzTx/>
              <a:buFontTx/>
              <a:buNone/>
              <a:tabLst/>
              <a:defRPr/>
            </a:pPr>
            <a:r>
              <a:rPr kumimoji="0" lang="en-US" altLang="zh-CN" sz="1200" b="1" i="0" u="none" strike="noStrike" kern="0" cap="none" spc="0" normalizeH="0" baseline="0" noProof="0" dirty="0">
                <a:ln>
                  <a:noFill/>
                </a:ln>
                <a:solidFill>
                  <a:prstClr val="black">
                    <a:lumMod val="95000"/>
                    <a:lumOff val="5000"/>
                  </a:prstClr>
                </a:solidFill>
                <a:effectLst/>
                <a:uLnTx/>
                <a:uFillTx/>
                <a:latin typeface="Arial" panose="020B0604020202020204" pitchFamily="34" charset="0"/>
                <a:ea typeface="+mn-ea"/>
                <a:cs typeface="Arial" panose="020B0604020202020204" pitchFamily="34" charset="0"/>
              </a:rPr>
              <a:t>MWAB-</a:t>
            </a:r>
            <a:r>
              <a:rPr kumimoji="0" lang="en-US" sz="1200" b="1" i="0" u="none" strike="noStrike" kern="0" cap="none" spc="0" normalizeH="0" baseline="0" noProof="0" dirty="0">
                <a:ln>
                  <a:noFill/>
                </a:ln>
                <a:solidFill>
                  <a:prstClr val="black">
                    <a:lumMod val="95000"/>
                    <a:lumOff val="5000"/>
                  </a:prstClr>
                </a:solidFill>
                <a:effectLst/>
                <a:uLnTx/>
                <a:uFillTx/>
                <a:latin typeface="Arial" panose="020B0604020202020204" pitchFamily="34" charset="0"/>
                <a:ea typeface="+mn-ea"/>
                <a:cs typeface="Arial" panose="020B0604020202020204" pitchFamily="34" charset="0"/>
              </a:rPr>
              <a:t>gNB</a:t>
            </a:r>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73CB1DA7-60D7-4EA4-A766-7C01E99EADBC}"/>
              </a:ext>
            </a:extLst>
          </p:cNvPr>
          <p:cNvPicPr>
            <a:picLocks noChangeAspect="1"/>
          </p:cNvPicPr>
          <p:nvPr/>
        </p:nvPicPr>
        <p:blipFill>
          <a:blip r:embed="rId3"/>
          <a:stretch>
            <a:fillRect/>
          </a:stretch>
        </p:blipFill>
        <p:spPr>
          <a:xfrm>
            <a:off x="4129548" y="1986161"/>
            <a:ext cx="7041405" cy="4124310"/>
          </a:xfrm>
          <a:prstGeom prst="rect">
            <a:avLst/>
          </a:prstGeom>
        </p:spPr>
      </p:pic>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US" altLang="zh-CN" b="1" dirty="0"/>
              <a:t>Discussion</a:t>
            </a:r>
            <a:endParaRPr lang="en-GB" altLang="en-US" b="1" dirty="0"/>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209725" y="1970003"/>
            <a:ext cx="3982759" cy="4327610"/>
          </a:xfrm>
        </p:spPr>
        <p:txBody>
          <a:bodyPr/>
          <a:lstStyle/>
          <a:p>
            <a:pPr>
              <a:lnSpc>
                <a:spcPct val="100000"/>
              </a:lnSpc>
              <a:spcBef>
                <a:spcPts val="600"/>
              </a:spcBef>
            </a:pPr>
            <a:r>
              <a:rPr lang="en-US" altLang="zh-CN" sz="1400" dirty="0">
                <a:solidFill>
                  <a:srgbClr val="000000"/>
                </a:solidFill>
                <a:latin typeface="Calibri" panose="020F0502020204030204" pitchFamily="34" charset="0"/>
                <a:ea typeface="微软雅黑" panose="020B0503020204020204" pitchFamily="34" charset="-122"/>
                <a:cs typeface="Calibri" panose="020F0502020204030204" pitchFamily="34" charset="0"/>
              </a:rPr>
              <a:t>The N3 UPF receives the AN Tunnel information of MWAB-gNB (including IP address of MWAB-UE )during PDU Session Establishment of UE.</a:t>
            </a:r>
          </a:p>
          <a:p>
            <a:pPr>
              <a:lnSpc>
                <a:spcPct val="100000"/>
              </a:lnSpc>
              <a:spcBef>
                <a:spcPts val="600"/>
              </a:spcBef>
            </a:pPr>
            <a:r>
              <a:rPr lang="en-US" altLang="zh-CN" sz="1400" dirty="0">
                <a:solidFill>
                  <a:srgbClr val="000000"/>
                </a:solidFill>
                <a:latin typeface="Calibri" panose="020F0502020204030204" pitchFamily="34" charset="0"/>
                <a:ea typeface="微软雅黑" panose="020B0503020204020204" pitchFamily="34" charset="-122"/>
                <a:cs typeface="Calibri" panose="020F0502020204030204" pitchFamily="34" charset="0"/>
              </a:rPr>
              <a:t>The AN Tunnel information is included in the </a:t>
            </a:r>
            <a:r>
              <a:rPr lang="en-US" altLang="zh-CN" sz="1400" dirty="0">
                <a:latin typeface="Calibri" panose="020F0502020204030204" pitchFamily="34" charset="0"/>
                <a:ea typeface="微软雅黑" panose="020B0503020204020204" pitchFamily="34" charset="-122"/>
                <a:cs typeface="Calibri" panose="020F0502020204030204" pitchFamily="34" charset="0"/>
              </a:rPr>
              <a:t>N2 SM container, which is transparent to the BH PLMN . </a:t>
            </a:r>
            <a:endParaRPr lang="en-US" altLang="zh-CN" sz="1400" b="1" kern="0" dirty="0">
              <a:solidFill>
                <a:srgbClr val="000000"/>
              </a:solidFill>
              <a:latin typeface="Calibri" panose="020F0502020204030204" pitchFamily="34" charset="0"/>
              <a:ea typeface="微软雅黑" panose="020B0503020204020204" pitchFamily="34" charset="-122"/>
              <a:cs typeface="Calibri" panose="020F0502020204030204" pitchFamily="34" charset="0"/>
            </a:endParaRPr>
          </a:p>
          <a:p>
            <a:pPr marL="0" lvl="0" indent="0" eaLnBrk="1" hangingPunct="1">
              <a:lnSpc>
                <a:spcPct val="100000"/>
              </a:lnSpc>
              <a:spcBef>
                <a:spcPts val="600"/>
              </a:spcBef>
              <a:buNone/>
              <a:defRPr/>
            </a:pPr>
            <a:r>
              <a:rPr lang="en-US" altLang="zh-CN" sz="1400" b="1" kern="0" dirty="0">
                <a:solidFill>
                  <a:srgbClr val="000000"/>
                </a:solidFill>
                <a:latin typeface="Calibri" panose="020F0502020204030204" pitchFamily="34" charset="0"/>
                <a:ea typeface="微软雅黑" panose="020B0503020204020204" pitchFamily="34" charset="-122"/>
                <a:cs typeface="Calibri" panose="020F0502020204030204" pitchFamily="34" charset="0"/>
              </a:rPr>
              <a:t>Problem:</a:t>
            </a:r>
          </a:p>
          <a:p>
            <a:pPr lvl="0">
              <a:lnSpc>
                <a:spcPct val="100000"/>
              </a:lnSpc>
              <a:spcBef>
                <a:spcPts val="600"/>
              </a:spcBef>
            </a:pPr>
            <a:r>
              <a:rPr lang="en-GB" altLang="zh-CN" sz="1400" dirty="0">
                <a:solidFill>
                  <a:srgbClr val="000000"/>
                </a:solidFill>
                <a:latin typeface="Calibri" panose="020F0502020204030204" pitchFamily="34" charset="0"/>
                <a:ea typeface="微软雅黑" panose="020B0503020204020204" pitchFamily="34" charset="-122"/>
                <a:cs typeface="Calibri" panose="020F0502020204030204" pitchFamily="34" charset="0"/>
              </a:rPr>
              <a:t>If </a:t>
            </a:r>
            <a:r>
              <a:rPr lang="en-US" altLang="zh-CN" sz="1400" dirty="0">
                <a:solidFill>
                  <a:srgbClr val="000000"/>
                </a:solidFill>
                <a:latin typeface="Calibri" panose="020F0502020204030204" pitchFamily="34" charset="0"/>
                <a:ea typeface="微软雅黑" panose="020B0503020204020204" pitchFamily="34" charset="-122"/>
                <a:cs typeface="Calibri" panose="020F0502020204030204" pitchFamily="34" charset="0"/>
              </a:rPr>
              <a:t>MWAB-UE IP is a private IP address and </a:t>
            </a:r>
            <a:r>
              <a:rPr lang="en-GB" altLang="zh-CN" sz="1400" dirty="0">
                <a:solidFill>
                  <a:srgbClr val="000000"/>
                </a:solidFill>
                <a:latin typeface="Calibri" panose="020F0502020204030204" pitchFamily="34" charset="0"/>
                <a:ea typeface="微软雅黑" panose="020B0503020204020204" pitchFamily="34" charset="-122"/>
                <a:cs typeface="Calibri" panose="020F0502020204030204" pitchFamily="34" charset="0"/>
              </a:rPr>
              <a:t>NAT functionality in the UPF of BH PDU Session is used, when N3 message which carries the data traffic of UE is routed by BH UPF via N6, the source IP address of </a:t>
            </a:r>
            <a:r>
              <a:rPr lang="en-US" altLang="zh-CN" sz="1400" dirty="0">
                <a:latin typeface="Calibri" panose="020F0502020204030204" pitchFamily="34" charset="0"/>
                <a:ea typeface="微软雅黑" panose="020B0503020204020204" pitchFamily="34" charset="-122"/>
                <a:cs typeface="Calibri" panose="020F0502020204030204" pitchFamily="34" charset="0"/>
              </a:rPr>
              <a:t>N3 GTP-U payload will be </a:t>
            </a:r>
            <a:r>
              <a:rPr lang="en-US" altLang="zh-CN" sz="1400" dirty="0" err="1">
                <a:latin typeface="Calibri" panose="020F0502020204030204" pitchFamily="34" charset="0"/>
                <a:ea typeface="微软雅黑" panose="020B0503020204020204" pitchFamily="34" charset="-122"/>
                <a:cs typeface="Calibri" panose="020F0502020204030204" pitchFamily="34" charset="0"/>
              </a:rPr>
              <a:t>NATed</a:t>
            </a:r>
            <a:r>
              <a:rPr lang="en-US" altLang="zh-CN" sz="1400" dirty="0">
                <a:latin typeface="Calibri" panose="020F0502020204030204" pitchFamily="34" charset="0"/>
                <a:ea typeface="微软雅黑" panose="020B0503020204020204" pitchFamily="34" charset="-122"/>
                <a:cs typeface="Calibri" panose="020F0502020204030204" pitchFamily="34" charset="0"/>
              </a:rPr>
              <a:t>, which is different from the AN tunnel information of MWAB-gNB provided to UE SMF during BH PDU Session establishment. </a:t>
            </a:r>
          </a:p>
          <a:p>
            <a:pPr lvl="0">
              <a:lnSpc>
                <a:spcPct val="100000"/>
              </a:lnSpc>
              <a:spcBef>
                <a:spcPts val="600"/>
              </a:spcBef>
            </a:pPr>
            <a:r>
              <a:rPr lang="en-US" altLang="zh-CN" sz="1400" b="1" dirty="0">
                <a:solidFill>
                  <a:srgbClr val="C00000"/>
                </a:solidFill>
                <a:latin typeface="Calibri" panose="020F0502020204030204" pitchFamily="34" charset="0"/>
                <a:ea typeface="微软雅黑" panose="020B0503020204020204" pitchFamily="34" charset="-122"/>
                <a:cs typeface="Calibri" panose="020F0502020204030204" pitchFamily="34" charset="0"/>
              </a:rPr>
              <a:t>And that may cause the UE UPF fail to identify the traffic from MWAB-gNB.</a:t>
            </a:r>
          </a:p>
        </p:txBody>
      </p:sp>
      <p:cxnSp>
        <p:nvCxnSpPr>
          <p:cNvPr id="5" name="直接箭头连接符 4">
            <a:extLst>
              <a:ext uri="{FF2B5EF4-FFF2-40B4-BE49-F238E27FC236}">
                <a16:creationId xmlns:a16="http://schemas.microsoft.com/office/drawing/2014/main" id="{2EA2752E-A4A9-4D51-8144-FD85BB1CB327}"/>
              </a:ext>
            </a:extLst>
          </p:cNvPr>
          <p:cNvCxnSpPr>
            <a:cxnSpLocks/>
          </p:cNvCxnSpPr>
          <p:nvPr/>
        </p:nvCxnSpPr>
        <p:spPr>
          <a:xfrm flipH="1">
            <a:off x="4868562" y="4191356"/>
            <a:ext cx="627358" cy="531323"/>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6" name="文本框 5">
            <a:extLst>
              <a:ext uri="{FF2B5EF4-FFF2-40B4-BE49-F238E27FC236}">
                <a16:creationId xmlns:a16="http://schemas.microsoft.com/office/drawing/2014/main" id="{D2C44585-65C8-4DE2-AA9D-D692520F0EC2}"/>
              </a:ext>
            </a:extLst>
          </p:cNvPr>
          <p:cNvSpPr txBox="1"/>
          <p:nvPr/>
        </p:nvSpPr>
        <p:spPr>
          <a:xfrm>
            <a:off x="4192485" y="4722679"/>
            <a:ext cx="2503598" cy="938719"/>
          </a:xfrm>
          <a:prstGeom prst="rect">
            <a:avLst/>
          </a:prstGeom>
          <a:solidFill>
            <a:srgbClr val="FFFF00"/>
          </a:solidFill>
        </p:spPr>
        <p:txBody>
          <a:bodyPr wrap="square" rtlCol="0">
            <a:spAutoFit/>
          </a:bodyPr>
          <a:lstStyle>
            <a:defPPr>
              <a:defRPr lang="zh-CN"/>
            </a:defPPr>
            <a:lvl1pPr fontAlgn="base">
              <a:spcBef>
                <a:spcPct val="0"/>
              </a:spcBef>
              <a:spcAft>
                <a:spcPct val="0"/>
              </a:spcAft>
              <a:defRPr sz="1100">
                <a:latin typeface="微软雅黑" panose="020B0503020204020204" pitchFamily="34" charset="-122"/>
                <a:ea typeface="微软雅黑" panose="020B0503020204020204" pitchFamily="34" charset="-122"/>
              </a:defRPr>
            </a:lvl1pPr>
          </a:lstStyle>
          <a:p>
            <a:r>
              <a:rPr lang="en-US" altLang="zh-CN" dirty="0"/>
              <a:t>Uplink N3 GTP-U message via </a:t>
            </a:r>
            <a:r>
              <a:rPr lang="en-GB" altLang="zh-CN" dirty="0"/>
              <a:t>BH PDU session</a:t>
            </a:r>
          </a:p>
          <a:p>
            <a:endParaRPr lang="en-US" altLang="zh-CN" dirty="0"/>
          </a:p>
          <a:p>
            <a:r>
              <a:rPr lang="en-US" altLang="zh-CN" b="1" dirty="0">
                <a:solidFill>
                  <a:srgbClr val="C00000"/>
                </a:solidFill>
              </a:rPr>
              <a:t>Source</a:t>
            </a:r>
            <a:r>
              <a:rPr lang="zh-CN" altLang="en-US" b="1" dirty="0">
                <a:solidFill>
                  <a:srgbClr val="C00000"/>
                </a:solidFill>
              </a:rPr>
              <a:t>：</a:t>
            </a:r>
            <a:r>
              <a:rPr lang="en-US" altLang="zh-CN" b="1" dirty="0">
                <a:solidFill>
                  <a:srgbClr val="C00000"/>
                </a:solidFill>
              </a:rPr>
              <a:t>(Private)MWAB-UE IP </a:t>
            </a:r>
          </a:p>
          <a:p>
            <a:r>
              <a:rPr lang="en-US" altLang="zh-CN" dirty="0"/>
              <a:t>Destination</a:t>
            </a:r>
            <a:r>
              <a:rPr lang="zh-CN" altLang="en-US" dirty="0"/>
              <a:t>：</a:t>
            </a:r>
            <a:r>
              <a:rPr lang="en-US" altLang="zh-CN" dirty="0"/>
              <a:t>N3 UPF IP</a:t>
            </a:r>
            <a:endParaRPr lang="zh-CN" altLang="en-US" dirty="0"/>
          </a:p>
        </p:txBody>
      </p:sp>
      <p:sp>
        <p:nvSpPr>
          <p:cNvPr id="7" name="文本框 6">
            <a:extLst>
              <a:ext uri="{FF2B5EF4-FFF2-40B4-BE49-F238E27FC236}">
                <a16:creationId xmlns:a16="http://schemas.microsoft.com/office/drawing/2014/main" id="{7E0C3400-D4A7-4F6F-B1D0-8257781D5EF8}"/>
              </a:ext>
            </a:extLst>
          </p:cNvPr>
          <p:cNvSpPr txBox="1"/>
          <p:nvPr/>
        </p:nvSpPr>
        <p:spPr>
          <a:xfrm>
            <a:off x="10031749" y="4048316"/>
            <a:ext cx="1841609" cy="1107996"/>
          </a:xfrm>
          <a:prstGeom prst="rect">
            <a:avLst/>
          </a:prstGeom>
          <a:solidFill>
            <a:srgbClr val="FFFF00"/>
          </a:solidFill>
        </p:spPr>
        <p:txBody>
          <a:bodyPr wrap="square" rtlCol="0">
            <a:spAutoFit/>
          </a:bodyPr>
          <a:lstStyle/>
          <a:p>
            <a:pPr fontAlgn="base">
              <a:spcBef>
                <a:spcPct val="0"/>
              </a:spcBef>
              <a:spcAft>
                <a:spcPct val="0"/>
              </a:spcAft>
            </a:pPr>
            <a:r>
              <a:rPr lang="en-US" altLang="zh-CN" sz="1100" dirty="0">
                <a:latin typeface="微软雅黑" panose="020B0503020204020204" pitchFamily="34" charset="-122"/>
                <a:ea typeface="微软雅黑" panose="020B0503020204020204" pitchFamily="34" charset="-122"/>
              </a:rPr>
              <a:t>Uplink N3 GTP-U message via </a:t>
            </a:r>
            <a:r>
              <a:rPr lang="en-GB" altLang="zh-CN" sz="1100" dirty="0">
                <a:latin typeface="微软雅黑" panose="020B0503020204020204" pitchFamily="34" charset="-122"/>
                <a:ea typeface="微软雅黑" panose="020B0503020204020204" pitchFamily="34" charset="-122"/>
              </a:rPr>
              <a:t>BH PDU session</a:t>
            </a:r>
          </a:p>
          <a:p>
            <a:pPr fontAlgn="base">
              <a:spcBef>
                <a:spcPct val="0"/>
              </a:spcBef>
              <a:spcAft>
                <a:spcPct val="0"/>
              </a:spcAft>
            </a:pPr>
            <a:endParaRPr lang="en-GB" altLang="zh-CN" sz="1100" dirty="0">
              <a:latin typeface="微软雅黑" panose="020B0503020204020204" pitchFamily="34" charset="-122"/>
              <a:ea typeface="微软雅黑" panose="020B0503020204020204" pitchFamily="34" charset="-122"/>
            </a:endParaRPr>
          </a:p>
          <a:p>
            <a:pPr fontAlgn="base">
              <a:spcBef>
                <a:spcPct val="0"/>
              </a:spcBef>
              <a:spcAft>
                <a:spcPct val="0"/>
              </a:spcAft>
            </a:pPr>
            <a:r>
              <a:rPr lang="en-US" altLang="zh-CN" sz="1100" b="1" dirty="0">
                <a:solidFill>
                  <a:srgbClr val="C00000"/>
                </a:solidFill>
                <a:latin typeface="微软雅黑" panose="020B0503020204020204" pitchFamily="34" charset="-122"/>
                <a:ea typeface="微软雅黑" panose="020B0503020204020204" pitchFamily="34" charset="-122"/>
              </a:rPr>
              <a:t>Source</a:t>
            </a:r>
            <a:r>
              <a:rPr lang="zh-CN" altLang="en-US" sz="1100" b="1" dirty="0">
                <a:solidFill>
                  <a:srgbClr val="C00000"/>
                </a:solidFill>
                <a:latin typeface="微软雅黑" panose="020B0503020204020204" pitchFamily="34" charset="-122"/>
                <a:ea typeface="微软雅黑" panose="020B0503020204020204" pitchFamily="34" charset="-122"/>
              </a:rPr>
              <a:t>：</a:t>
            </a:r>
            <a:r>
              <a:rPr lang="en-US" altLang="zh-CN" sz="1100" b="1" dirty="0" err="1">
                <a:solidFill>
                  <a:srgbClr val="C00000"/>
                </a:solidFill>
                <a:latin typeface="微软雅黑" panose="020B0503020204020204" pitchFamily="34" charset="-122"/>
                <a:ea typeface="微软雅黑" panose="020B0503020204020204" pitchFamily="34" charset="-122"/>
              </a:rPr>
              <a:t>NATed</a:t>
            </a:r>
            <a:r>
              <a:rPr lang="en-US" altLang="zh-CN" sz="1100" b="1" dirty="0">
                <a:solidFill>
                  <a:srgbClr val="C00000"/>
                </a:solidFill>
                <a:latin typeface="微软雅黑" panose="020B0503020204020204" pitchFamily="34" charset="-122"/>
                <a:ea typeface="微软雅黑" panose="020B0503020204020204" pitchFamily="34" charset="-122"/>
              </a:rPr>
              <a:t> IP</a:t>
            </a:r>
          </a:p>
          <a:p>
            <a:pPr fontAlgn="base">
              <a:spcBef>
                <a:spcPct val="0"/>
              </a:spcBef>
              <a:spcAft>
                <a:spcPct val="0"/>
              </a:spcAft>
            </a:pPr>
            <a:r>
              <a:rPr lang="en-US" altLang="zh-CN" sz="1100" dirty="0">
                <a:latin typeface="微软雅黑" panose="020B0503020204020204" pitchFamily="34" charset="-122"/>
                <a:ea typeface="微软雅黑" panose="020B0503020204020204" pitchFamily="34" charset="-122"/>
              </a:rPr>
              <a:t>Destination</a:t>
            </a:r>
            <a:r>
              <a:rPr lang="zh-CN" altLang="en-US" sz="1100" dirty="0">
                <a:latin typeface="微软雅黑" panose="020B0503020204020204" pitchFamily="34" charset="-122"/>
                <a:ea typeface="微软雅黑" panose="020B0503020204020204" pitchFamily="34" charset="-122"/>
              </a:rPr>
              <a:t>：</a:t>
            </a:r>
            <a:r>
              <a:rPr lang="en-US" altLang="zh-CN" sz="1100" dirty="0">
                <a:latin typeface="微软雅黑" panose="020B0503020204020204" pitchFamily="34" charset="-122"/>
                <a:ea typeface="微软雅黑" panose="020B0503020204020204" pitchFamily="34" charset="-122"/>
              </a:rPr>
              <a:t>N3 UPF IP</a:t>
            </a:r>
            <a:endParaRPr lang="zh-CN" altLang="en-US" sz="1100" dirty="0">
              <a:latin typeface="微软雅黑" panose="020B0503020204020204" pitchFamily="34" charset="-122"/>
              <a:ea typeface="微软雅黑" panose="020B0503020204020204" pitchFamily="34" charset="-122"/>
            </a:endParaRPr>
          </a:p>
        </p:txBody>
      </p:sp>
      <p:cxnSp>
        <p:nvCxnSpPr>
          <p:cNvPr id="8" name="直接箭头连接符 7">
            <a:extLst>
              <a:ext uri="{FF2B5EF4-FFF2-40B4-BE49-F238E27FC236}">
                <a16:creationId xmlns:a16="http://schemas.microsoft.com/office/drawing/2014/main" id="{C70C01B1-22EC-4EA9-899D-D940188CCAC9}"/>
              </a:ext>
            </a:extLst>
          </p:cNvPr>
          <p:cNvCxnSpPr>
            <a:cxnSpLocks/>
          </p:cNvCxnSpPr>
          <p:nvPr/>
        </p:nvCxnSpPr>
        <p:spPr>
          <a:xfrm flipV="1">
            <a:off x="9900518" y="5156312"/>
            <a:ext cx="599842" cy="639274"/>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b="1" dirty="0"/>
              <a:t>Proposal</a:t>
            </a:r>
          </a:p>
        </p:txBody>
      </p:sp>
      <p:graphicFrame>
        <p:nvGraphicFramePr>
          <p:cNvPr id="4" name="对象 3">
            <a:extLst>
              <a:ext uri="{FF2B5EF4-FFF2-40B4-BE49-F238E27FC236}">
                <a16:creationId xmlns:a16="http://schemas.microsoft.com/office/drawing/2014/main" id="{3A7B2139-C9F2-4106-BAED-E38704078394}"/>
              </a:ext>
            </a:extLst>
          </p:cNvPr>
          <p:cNvGraphicFramePr>
            <a:graphicFrameLocks noChangeAspect="1"/>
          </p:cNvGraphicFramePr>
          <p:nvPr>
            <p:extLst>
              <p:ext uri="{D42A27DB-BD31-4B8C-83A1-F6EECF244321}">
                <p14:modId xmlns:p14="http://schemas.microsoft.com/office/powerpoint/2010/main" val="517547797"/>
              </p:ext>
            </p:extLst>
          </p:nvPr>
        </p:nvGraphicFramePr>
        <p:xfrm>
          <a:off x="3294836" y="1690688"/>
          <a:ext cx="8640519" cy="4648200"/>
        </p:xfrm>
        <a:graphic>
          <a:graphicData uri="http://schemas.openxmlformats.org/presentationml/2006/ole">
            <mc:AlternateContent xmlns:mc="http://schemas.openxmlformats.org/markup-compatibility/2006">
              <mc:Choice xmlns:v="urn:schemas-microsoft-com:vml" Requires="v">
                <p:oleObj spid="_x0000_s1121" r:id="rId3" imgW="8439243" imgH="4553047" progId="Visio.Drawing.15">
                  <p:embed/>
                </p:oleObj>
              </mc:Choice>
              <mc:Fallback>
                <p:oleObj r:id="rId3" imgW="8439243" imgH="4553047" progId="Visio.Drawing.15">
                  <p:embed/>
                  <p:pic>
                    <p:nvPicPr>
                      <p:cNvPr id="5" name="对象 4">
                        <a:extLst>
                          <a:ext uri="{FF2B5EF4-FFF2-40B4-BE49-F238E27FC236}">
                            <a16:creationId xmlns:a16="http://schemas.microsoft.com/office/drawing/2014/main" id="{4BA042ED-1D6C-48C8-BC9C-6FE4006EBF7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94836" y="1690688"/>
                        <a:ext cx="8640519" cy="4648200"/>
                      </a:xfrm>
                      <a:prstGeom prst="rect">
                        <a:avLst/>
                      </a:prstGeom>
                      <a:noFill/>
                    </p:spPr>
                  </p:pic>
                </p:oleObj>
              </mc:Fallback>
            </mc:AlternateContent>
          </a:graphicData>
        </a:graphic>
      </p:graphicFrame>
      <p:cxnSp>
        <p:nvCxnSpPr>
          <p:cNvPr id="5" name="直接箭头连接符 4">
            <a:extLst>
              <a:ext uri="{FF2B5EF4-FFF2-40B4-BE49-F238E27FC236}">
                <a16:creationId xmlns:a16="http://schemas.microsoft.com/office/drawing/2014/main" id="{3358FFAF-710F-491E-A116-F601981CD4AA}"/>
              </a:ext>
            </a:extLst>
          </p:cNvPr>
          <p:cNvCxnSpPr>
            <a:cxnSpLocks/>
          </p:cNvCxnSpPr>
          <p:nvPr/>
        </p:nvCxnSpPr>
        <p:spPr>
          <a:xfrm>
            <a:off x="5606237" y="3735388"/>
            <a:ext cx="0" cy="565150"/>
          </a:xfrm>
          <a:prstGeom prst="straightConnector1">
            <a:avLst/>
          </a:prstGeom>
          <a:ln w="28575">
            <a:solidFill>
              <a:srgbClr val="92D050"/>
            </a:solidFill>
            <a:tailEnd type="triangle"/>
          </a:ln>
        </p:spPr>
        <p:style>
          <a:lnRef idx="1">
            <a:schemeClr val="accent1"/>
          </a:lnRef>
          <a:fillRef idx="0">
            <a:schemeClr val="accent1"/>
          </a:fillRef>
          <a:effectRef idx="0">
            <a:schemeClr val="accent1"/>
          </a:effectRef>
          <a:fontRef idx="minor">
            <a:schemeClr val="tx1"/>
          </a:fontRef>
        </p:style>
      </p:cxnSp>
      <p:cxnSp>
        <p:nvCxnSpPr>
          <p:cNvPr id="6" name="直接箭头连接符 5">
            <a:extLst>
              <a:ext uri="{FF2B5EF4-FFF2-40B4-BE49-F238E27FC236}">
                <a16:creationId xmlns:a16="http://schemas.microsoft.com/office/drawing/2014/main" id="{27B1046D-95EA-4FC0-A9A8-D137CAEB9F9E}"/>
              </a:ext>
            </a:extLst>
          </p:cNvPr>
          <p:cNvCxnSpPr/>
          <p:nvPr/>
        </p:nvCxnSpPr>
        <p:spPr>
          <a:xfrm>
            <a:off x="5631637" y="4287838"/>
            <a:ext cx="3181350" cy="0"/>
          </a:xfrm>
          <a:prstGeom prst="straightConnector1">
            <a:avLst/>
          </a:prstGeom>
          <a:ln w="28575">
            <a:solidFill>
              <a:srgbClr val="92D050"/>
            </a:solidFill>
            <a:tailEnd type="triangle"/>
          </a:ln>
        </p:spPr>
        <p:style>
          <a:lnRef idx="1">
            <a:schemeClr val="accent1"/>
          </a:lnRef>
          <a:fillRef idx="0">
            <a:schemeClr val="accent1"/>
          </a:fillRef>
          <a:effectRef idx="0">
            <a:schemeClr val="accent1"/>
          </a:effectRef>
          <a:fontRef idx="minor">
            <a:schemeClr val="tx1"/>
          </a:fontRef>
        </p:style>
      </p:cxnSp>
      <p:cxnSp>
        <p:nvCxnSpPr>
          <p:cNvPr id="7" name="直接箭头连接符 6">
            <a:extLst>
              <a:ext uri="{FF2B5EF4-FFF2-40B4-BE49-F238E27FC236}">
                <a16:creationId xmlns:a16="http://schemas.microsoft.com/office/drawing/2014/main" id="{BDB7FD43-BA00-4050-BC3A-C146404CF14F}"/>
              </a:ext>
            </a:extLst>
          </p:cNvPr>
          <p:cNvCxnSpPr/>
          <p:nvPr/>
        </p:nvCxnSpPr>
        <p:spPr>
          <a:xfrm flipV="1">
            <a:off x="8812987" y="2992438"/>
            <a:ext cx="0" cy="1308100"/>
          </a:xfrm>
          <a:prstGeom prst="straightConnector1">
            <a:avLst/>
          </a:prstGeom>
          <a:ln w="28575">
            <a:solidFill>
              <a:srgbClr val="92D050"/>
            </a:solidFill>
            <a:tailEnd type="triangle"/>
          </a:ln>
        </p:spPr>
        <p:style>
          <a:lnRef idx="1">
            <a:schemeClr val="accent1"/>
          </a:lnRef>
          <a:fillRef idx="0">
            <a:schemeClr val="accent1"/>
          </a:fillRef>
          <a:effectRef idx="0">
            <a:schemeClr val="accent1"/>
          </a:effectRef>
          <a:fontRef idx="minor">
            <a:schemeClr val="tx1"/>
          </a:fontRef>
        </p:style>
      </p:cxnSp>
      <p:cxnSp>
        <p:nvCxnSpPr>
          <p:cNvPr id="8" name="直接箭头连接符 7">
            <a:extLst>
              <a:ext uri="{FF2B5EF4-FFF2-40B4-BE49-F238E27FC236}">
                <a16:creationId xmlns:a16="http://schemas.microsoft.com/office/drawing/2014/main" id="{4FA77C53-C42B-432F-90FA-F70D68E74B7E}"/>
              </a:ext>
            </a:extLst>
          </p:cNvPr>
          <p:cNvCxnSpPr/>
          <p:nvPr/>
        </p:nvCxnSpPr>
        <p:spPr>
          <a:xfrm flipV="1">
            <a:off x="8812987" y="2147888"/>
            <a:ext cx="0" cy="698500"/>
          </a:xfrm>
          <a:prstGeom prst="straightConnector1">
            <a:avLst/>
          </a:prstGeom>
          <a:ln w="28575">
            <a:solidFill>
              <a:srgbClr val="92D050"/>
            </a:solidFill>
            <a:tailEnd type="triangle"/>
          </a:ln>
        </p:spPr>
        <p:style>
          <a:lnRef idx="1">
            <a:schemeClr val="accent1"/>
          </a:lnRef>
          <a:fillRef idx="0">
            <a:schemeClr val="accent1"/>
          </a:fillRef>
          <a:effectRef idx="0">
            <a:schemeClr val="accent1"/>
          </a:effectRef>
          <a:fontRef idx="minor">
            <a:schemeClr val="tx1"/>
          </a:fontRef>
        </p:style>
      </p:cxnSp>
      <p:cxnSp>
        <p:nvCxnSpPr>
          <p:cNvPr id="9" name="直接箭头连接符 8">
            <a:extLst>
              <a:ext uri="{FF2B5EF4-FFF2-40B4-BE49-F238E27FC236}">
                <a16:creationId xmlns:a16="http://schemas.microsoft.com/office/drawing/2014/main" id="{C6B567C6-B123-4D43-850A-866DE165055F}"/>
              </a:ext>
            </a:extLst>
          </p:cNvPr>
          <p:cNvCxnSpPr/>
          <p:nvPr/>
        </p:nvCxnSpPr>
        <p:spPr>
          <a:xfrm flipH="1">
            <a:off x="7714437" y="2154238"/>
            <a:ext cx="1098550" cy="838200"/>
          </a:xfrm>
          <a:prstGeom prst="straightConnector1">
            <a:avLst/>
          </a:prstGeom>
          <a:ln w="28575">
            <a:solidFill>
              <a:srgbClr val="92D050"/>
            </a:solidFill>
            <a:tailEnd type="triangle"/>
          </a:ln>
        </p:spPr>
        <p:style>
          <a:lnRef idx="1">
            <a:schemeClr val="accent1"/>
          </a:lnRef>
          <a:fillRef idx="0">
            <a:schemeClr val="accent1"/>
          </a:fillRef>
          <a:effectRef idx="0">
            <a:schemeClr val="accent1"/>
          </a:effectRef>
          <a:fontRef idx="minor">
            <a:schemeClr val="tx1"/>
          </a:fontRef>
        </p:style>
      </p:cxnSp>
      <p:cxnSp>
        <p:nvCxnSpPr>
          <p:cNvPr id="10" name="直接箭头连接符 9">
            <a:extLst>
              <a:ext uri="{FF2B5EF4-FFF2-40B4-BE49-F238E27FC236}">
                <a16:creationId xmlns:a16="http://schemas.microsoft.com/office/drawing/2014/main" id="{FC331A74-D090-44EF-AD63-130351D34E56}"/>
              </a:ext>
            </a:extLst>
          </p:cNvPr>
          <p:cNvCxnSpPr>
            <a:cxnSpLocks/>
          </p:cNvCxnSpPr>
          <p:nvPr/>
        </p:nvCxnSpPr>
        <p:spPr>
          <a:xfrm>
            <a:off x="5441137" y="3773488"/>
            <a:ext cx="0" cy="723900"/>
          </a:xfrm>
          <a:prstGeom prst="straightConnector1">
            <a:avLst/>
          </a:prstGeom>
          <a:ln w="28575">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11" name="直接箭头连接符 10">
            <a:extLst>
              <a:ext uri="{FF2B5EF4-FFF2-40B4-BE49-F238E27FC236}">
                <a16:creationId xmlns:a16="http://schemas.microsoft.com/office/drawing/2014/main" id="{C7CE3F3A-7BF3-4176-8A78-76106AD6D9F1}"/>
              </a:ext>
            </a:extLst>
          </p:cNvPr>
          <p:cNvCxnSpPr>
            <a:cxnSpLocks/>
          </p:cNvCxnSpPr>
          <p:nvPr/>
        </p:nvCxnSpPr>
        <p:spPr>
          <a:xfrm>
            <a:off x="5555437" y="4491038"/>
            <a:ext cx="3486150" cy="0"/>
          </a:xfrm>
          <a:prstGeom prst="straightConnector1">
            <a:avLst/>
          </a:prstGeom>
          <a:ln w="28575">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12" name="直接箭头连接符 11">
            <a:extLst>
              <a:ext uri="{FF2B5EF4-FFF2-40B4-BE49-F238E27FC236}">
                <a16:creationId xmlns:a16="http://schemas.microsoft.com/office/drawing/2014/main" id="{E0DCFCD4-F9EF-4B84-967E-3FF2F7E3FB4D}"/>
              </a:ext>
            </a:extLst>
          </p:cNvPr>
          <p:cNvCxnSpPr>
            <a:cxnSpLocks/>
          </p:cNvCxnSpPr>
          <p:nvPr/>
        </p:nvCxnSpPr>
        <p:spPr>
          <a:xfrm flipV="1">
            <a:off x="9117787" y="3646488"/>
            <a:ext cx="0" cy="850900"/>
          </a:xfrm>
          <a:prstGeom prst="straightConnector1">
            <a:avLst/>
          </a:prstGeom>
          <a:ln w="28575">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13" name="直接箭头连接符 12">
            <a:extLst>
              <a:ext uri="{FF2B5EF4-FFF2-40B4-BE49-F238E27FC236}">
                <a16:creationId xmlns:a16="http://schemas.microsoft.com/office/drawing/2014/main" id="{773B97C1-D6D6-41A9-8772-08F5EF23B6A9}"/>
              </a:ext>
            </a:extLst>
          </p:cNvPr>
          <p:cNvCxnSpPr>
            <a:cxnSpLocks/>
          </p:cNvCxnSpPr>
          <p:nvPr/>
        </p:nvCxnSpPr>
        <p:spPr>
          <a:xfrm flipH="1" flipV="1">
            <a:off x="7615095" y="3055938"/>
            <a:ext cx="1502692" cy="635000"/>
          </a:xfrm>
          <a:prstGeom prst="straightConnector1">
            <a:avLst/>
          </a:prstGeom>
          <a:ln w="28575">
            <a:solidFill>
              <a:srgbClr val="7030A0"/>
            </a:solidFill>
            <a:tailEnd type="triangle"/>
          </a:ln>
        </p:spPr>
        <p:style>
          <a:lnRef idx="1">
            <a:schemeClr val="accent1"/>
          </a:lnRef>
          <a:fillRef idx="0">
            <a:schemeClr val="accent1"/>
          </a:fillRef>
          <a:effectRef idx="0">
            <a:schemeClr val="accent1"/>
          </a:effectRef>
          <a:fontRef idx="minor">
            <a:schemeClr val="tx1"/>
          </a:fontRef>
        </p:style>
      </p:cxnSp>
      <p:sp>
        <p:nvSpPr>
          <p:cNvPr id="14" name="矩形 13">
            <a:extLst>
              <a:ext uri="{FF2B5EF4-FFF2-40B4-BE49-F238E27FC236}">
                <a16:creationId xmlns:a16="http://schemas.microsoft.com/office/drawing/2014/main" id="{52B9E77B-5603-409B-BD3D-BD2AAA1F008F}"/>
              </a:ext>
            </a:extLst>
          </p:cNvPr>
          <p:cNvSpPr/>
          <p:nvPr/>
        </p:nvSpPr>
        <p:spPr>
          <a:xfrm>
            <a:off x="3398538" y="1893828"/>
            <a:ext cx="3866878" cy="400110"/>
          </a:xfrm>
          <a:prstGeom prst="rect">
            <a:avLst/>
          </a:prstGeom>
        </p:spPr>
        <p:txBody>
          <a:bodyPr wrap="square">
            <a:spAutoFit/>
          </a:bodyPr>
          <a:lstStyle/>
          <a:p>
            <a:r>
              <a:rPr lang="en-US" altLang="zh-CN" sz="1000" dirty="0">
                <a:solidFill>
                  <a:schemeClr val="tx1">
                    <a:lumMod val="95000"/>
                    <a:lumOff val="5000"/>
                  </a:schemeClr>
                </a:solidFill>
              </a:rPr>
              <a:t>N2 message routing which includes N2 SM container</a:t>
            </a:r>
          </a:p>
          <a:p>
            <a:endParaRPr lang="zh-CN" altLang="en-US" sz="1000" dirty="0">
              <a:solidFill>
                <a:schemeClr val="tx1">
                  <a:lumMod val="95000"/>
                  <a:lumOff val="5000"/>
                </a:schemeClr>
              </a:solidFill>
            </a:endParaRPr>
          </a:p>
        </p:txBody>
      </p:sp>
      <p:cxnSp>
        <p:nvCxnSpPr>
          <p:cNvPr id="15" name="直接箭头连接符 14">
            <a:extLst>
              <a:ext uri="{FF2B5EF4-FFF2-40B4-BE49-F238E27FC236}">
                <a16:creationId xmlns:a16="http://schemas.microsoft.com/office/drawing/2014/main" id="{7EBD15B0-CB80-4848-9F07-FCE44F7E38C3}"/>
              </a:ext>
            </a:extLst>
          </p:cNvPr>
          <p:cNvCxnSpPr>
            <a:cxnSpLocks/>
          </p:cNvCxnSpPr>
          <p:nvPr/>
        </p:nvCxnSpPr>
        <p:spPr>
          <a:xfrm>
            <a:off x="2500150" y="2037477"/>
            <a:ext cx="774700" cy="0"/>
          </a:xfrm>
          <a:prstGeom prst="straightConnector1">
            <a:avLst/>
          </a:prstGeom>
          <a:ln w="28575">
            <a:solidFill>
              <a:srgbClr val="92D050"/>
            </a:solidFill>
            <a:tailEnd type="triangle"/>
          </a:ln>
        </p:spPr>
        <p:style>
          <a:lnRef idx="1">
            <a:schemeClr val="accent1"/>
          </a:lnRef>
          <a:fillRef idx="0">
            <a:schemeClr val="accent1"/>
          </a:fillRef>
          <a:effectRef idx="0">
            <a:schemeClr val="accent1"/>
          </a:effectRef>
          <a:fontRef idx="minor">
            <a:schemeClr val="tx1"/>
          </a:fontRef>
        </p:style>
      </p:cxnSp>
      <p:cxnSp>
        <p:nvCxnSpPr>
          <p:cNvPr id="16" name="直接箭头连接符 15">
            <a:extLst>
              <a:ext uri="{FF2B5EF4-FFF2-40B4-BE49-F238E27FC236}">
                <a16:creationId xmlns:a16="http://schemas.microsoft.com/office/drawing/2014/main" id="{3E95D6B0-2FE2-41C4-A76D-AD197C0A718D}"/>
              </a:ext>
            </a:extLst>
          </p:cNvPr>
          <p:cNvCxnSpPr>
            <a:cxnSpLocks/>
          </p:cNvCxnSpPr>
          <p:nvPr/>
        </p:nvCxnSpPr>
        <p:spPr>
          <a:xfrm>
            <a:off x="2500150" y="2245219"/>
            <a:ext cx="774700" cy="0"/>
          </a:xfrm>
          <a:prstGeom prst="straightConnector1">
            <a:avLst/>
          </a:prstGeom>
          <a:ln w="28575">
            <a:solidFill>
              <a:srgbClr val="7030A0"/>
            </a:solidFill>
            <a:tailEnd type="triangle"/>
          </a:ln>
        </p:spPr>
        <p:style>
          <a:lnRef idx="1">
            <a:schemeClr val="accent1"/>
          </a:lnRef>
          <a:fillRef idx="0">
            <a:schemeClr val="accent1"/>
          </a:fillRef>
          <a:effectRef idx="0">
            <a:schemeClr val="accent1"/>
          </a:effectRef>
          <a:fontRef idx="minor">
            <a:schemeClr val="tx1"/>
          </a:fontRef>
        </p:style>
      </p:cxnSp>
      <p:sp>
        <p:nvSpPr>
          <p:cNvPr id="17" name="矩形 16">
            <a:extLst>
              <a:ext uri="{FF2B5EF4-FFF2-40B4-BE49-F238E27FC236}">
                <a16:creationId xmlns:a16="http://schemas.microsoft.com/office/drawing/2014/main" id="{EB67712A-515A-418F-B43A-C999AEFB41D4}"/>
              </a:ext>
            </a:extLst>
          </p:cNvPr>
          <p:cNvSpPr/>
          <p:nvPr/>
        </p:nvSpPr>
        <p:spPr>
          <a:xfrm>
            <a:off x="3398538" y="2177770"/>
            <a:ext cx="3866878" cy="400110"/>
          </a:xfrm>
          <a:prstGeom prst="rect">
            <a:avLst/>
          </a:prstGeom>
        </p:spPr>
        <p:txBody>
          <a:bodyPr wrap="square">
            <a:spAutoFit/>
          </a:bodyPr>
          <a:lstStyle/>
          <a:p>
            <a:r>
              <a:rPr lang="en-US" altLang="zh-CN" sz="1000" dirty="0">
                <a:solidFill>
                  <a:schemeClr val="tx1">
                    <a:lumMod val="95000"/>
                    <a:lumOff val="5000"/>
                  </a:schemeClr>
                </a:solidFill>
              </a:rPr>
              <a:t>N3 message routing which includes GTP-U header </a:t>
            </a:r>
          </a:p>
          <a:p>
            <a:endParaRPr lang="zh-CN" altLang="en-US" sz="1000" dirty="0">
              <a:solidFill>
                <a:schemeClr val="tx1">
                  <a:lumMod val="95000"/>
                  <a:lumOff val="5000"/>
                </a:schemeClr>
              </a:solidFill>
            </a:endParaRPr>
          </a:p>
        </p:txBody>
      </p:sp>
      <p:sp>
        <p:nvSpPr>
          <p:cNvPr id="18" name="椭圆 17">
            <a:extLst>
              <a:ext uri="{FF2B5EF4-FFF2-40B4-BE49-F238E27FC236}">
                <a16:creationId xmlns:a16="http://schemas.microsoft.com/office/drawing/2014/main" id="{FAB38D2D-FCF6-4748-9014-A213C80B92B2}"/>
              </a:ext>
            </a:extLst>
          </p:cNvPr>
          <p:cNvSpPr/>
          <p:nvPr/>
        </p:nvSpPr>
        <p:spPr>
          <a:xfrm rot="2163992">
            <a:off x="7411327" y="3189472"/>
            <a:ext cx="2189618" cy="717019"/>
          </a:xfrm>
          <a:prstGeom prst="ellipse">
            <a:avLst/>
          </a:prstGeom>
          <a:solidFill>
            <a:schemeClr val="accent2">
              <a:lumMod val="60000"/>
              <a:lumOff val="4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a:extLst>
              <a:ext uri="{FF2B5EF4-FFF2-40B4-BE49-F238E27FC236}">
                <a16:creationId xmlns:a16="http://schemas.microsoft.com/office/drawing/2014/main" id="{7997E9B3-FCA7-47F2-B30C-2F2B33474D9A}"/>
              </a:ext>
            </a:extLst>
          </p:cNvPr>
          <p:cNvSpPr/>
          <p:nvPr/>
        </p:nvSpPr>
        <p:spPr>
          <a:xfrm>
            <a:off x="149470" y="4842370"/>
            <a:ext cx="6682154" cy="1538883"/>
          </a:xfrm>
          <a:prstGeom prst="rect">
            <a:avLst/>
          </a:prstGeom>
        </p:spPr>
        <p:txBody>
          <a:bodyPr wrap="square">
            <a:spAutoFit/>
          </a:bodyPr>
          <a:lstStyle/>
          <a:p>
            <a:pPr marL="228600" indent="-228600">
              <a:spcBef>
                <a:spcPts val="600"/>
              </a:spcBef>
              <a:buBlip>
                <a:blip r:embed="rId5"/>
              </a:buBlip>
            </a:pPr>
            <a:r>
              <a:rPr lang="en-GB" altLang="zh-CN" sz="1200" dirty="0">
                <a:solidFill>
                  <a:srgbClr val="000000"/>
                </a:solidFill>
                <a:latin typeface="+mn-lt"/>
                <a:ea typeface="微软雅黑" panose="020B0503020204020204" pitchFamily="34" charset="-122"/>
                <a:cs typeface="+mn-cs"/>
              </a:rPr>
              <a:t>The BH SMF/UPF allocates IP address to MWAB-UE based on the dedicated S-NSSAI/DNN during BH PDU Session Establishment, to make sure BH PLMN can reach MWAB broadcasted PLMN via IP-routing (and vice versa). </a:t>
            </a:r>
          </a:p>
          <a:p>
            <a:pPr marL="228600" indent="-228600">
              <a:spcBef>
                <a:spcPts val="600"/>
              </a:spcBef>
              <a:buBlip>
                <a:blip r:embed="rId5"/>
              </a:buBlip>
            </a:pPr>
            <a:r>
              <a:rPr lang="en-GB" altLang="zh-CN" sz="1200" dirty="0">
                <a:solidFill>
                  <a:srgbClr val="000000"/>
                </a:solidFill>
                <a:latin typeface="+mn-lt"/>
                <a:ea typeface="微软雅黑" panose="020B0503020204020204" pitchFamily="34" charset="-122"/>
                <a:cs typeface="+mn-cs"/>
              </a:rPr>
              <a:t>This IP address is sent to MWAB-</a:t>
            </a:r>
            <a:r>
              <a:rPr lang="en-GB" altLang="zh-CN" sz="1200" dirty="0" err="1">
                <a:solidFill>
                  <a:srgbClr val="000000"/>
                </a:solidFill>
                <a:latin typeface="+mn-lt"/>
                <a:ea typeface="微软雅黑" panose="020B0503020204020204" pitchFamily="34" charset="-122"/>
                <a:cs typeface="+mn-cs"/>
              </a:rPr>
              <a:t>gNB</a:t>
            </a:r>
            <a:r>
              <a:rPr lang="en-GB" altLang="zh-CN" sz="1200" dirty="0">
                <a:solidFill>
                  <a:srgbClr val="000000"/>
                </a:solidFill>
                <a:latin typeface="+mn-lt"/>
                <a:ea typeface="微软雅黑" panose="020B0503020204020204" pitchFamily="34" charset="-122"/>
                <a:cs typeface="+mn-cs"/>
              </a:rPr>
              <a:t> by MWAB-UE via internal interface and used for the communication of backhaul links</a:t>
            </a:r>
            <a:r>
              <a:rPr lang="en-US" altLang="zh-CN" sz="1200" dirty="0">
                <a:solidFill>
                  <a:srgbClr val="000000"/>
                </a:solidFill>
                <a:latin typeface="+mn-lt"/>
                <a:ea typeface="微软雅黑" panose="020B0503020204020204" pitchFamily="34" charset="-122"/>
                <a:cs typeface="+mn-cs"/>
              </a:rPr>
              <a:t>. </a:t>
            </a:r>
          </a:p>
          <a:p>
            <a:pPr marL="228600" indent="-228600">
              <a:spcBef>
                <a:spcPts val="600"/>
              </a:spcBef>
              <a:buBlip>
                <a:blip r:embed="rId5"/>
              </a:buBlip>
            </a:pPr>
            <a:r>
              <a:rPr lang="en-GB" altLang="zh-CN" sz="1200" dirty="0">
                <a:solidFill>
                  <a:srgbClr val="000000"/>
                </a:solidFill>
                <a:latin typeface="+mn-lt"/>
                <a:ea typeface="微软雅黑" panose="020B0503020204020204" pitchFamily="34" charset="-122"/>
                <a:cs typeface="+mn-cs"/>
              </a:rPr>
              <a:t>The entities of the network (e.g. AMF, UPF, other </a:t>
            </a:r>
            <a:r>
              <a:rPr lang="en-GB" altLang="zh-CN" sz="1200" dirty="0" err="1">
                <a:solidFill>
                  <a:srgbClr val="000000"/>
                </a:solidFill>
                <a:latin typeface="+mn-lt"/>
                <a:ea typeface="微软雅黑" panose="020B0503020204020204" pitchFamily="34" charset="-122"/>
                <a:cs typeface="+mn-cs"/>
              </a:rPr>
              <a:t>gNBs</a:t>
            </a:r>
            <a:r>
              <a:rPr lang="en-GB" altLang="zh-CN" sz="1200" dirty="0">
                <a:solidFill>
                  <a:srgbClr val="000000"/>
                </a:solidFill>
                <a:latin typeface="+mn-lt"/>
                <a:ea typeface="微软雅黑" panose="020B0503020204020204" pitchFamily="34" charset="-122"/>
                <a:cs typeface="+mn-cs"/>
              </a:rPr>
              <a:t> and OAM server) belonging to the MWAB broadcasted PLMN can identify the MWAB when receiving this IP address from backhaul links.</a:t>
            </a:r>
            <a:endParaRPr lang="zh-CN" altLang="zh-CN" sz="1200" dirty="0">
              <a:solidFill>
                <a:srgbClr val="000000"/>
              </a:solidFill>
              <a:latin typeface="+mn-lt"/>
              <a:ea typeface="微软雅黑" panose="020B0503020204020204" pitchFamily="34" charset="-122"/>
              <a:cs typeface="+mn-cs"/>
            </a:endParaRPr>
          </a:p>
        </p:txBody>
      </p:sp>
      <p:sp>
        <p:nvSpPr>
          <p:cNvPr id="3" name="文本框 2">
            <a:extLst>
              <a:ext uri="{FF2B5EF4-FFF2-40B4-BE49-F238E27FC236}">
                <a16:creationId xmlns:a16="http://schemas.microsoft.com/office/drawing/2014/main" id="{508D4D0E-54CA-4C5B-92A6-76B24FF4F35E}"/>
              </a:ext>
            </a:extLst>
          </p:cNvPr>
          <p:cNvSpPr txBox="1"/>
          <p:nvPr/>
        </p:nvSpPr>
        <p:spPr>
          <a:xfrm>
            <a:off x="9205546" y="3373438"/>
            <a:ext cx="1406768" cy="584775"/>
          </a:xfrm>
          <a:prstGeom prst="rect">
            <a:avLst/>
          </a:prstGeom>
          <a:noFill/>
        </p:spPr>
        <p:txBody>
          <a:bodyPr wrap="square" rtlCol="0">
            <a:spAutoFit/>
          </a:bodyPr>
          <a:lstStyle/>
          <a:p>
            <a:r>
              <a:rPr lang="en-US" altLang="zh-CN" sz="1600" dirty="0"/>
              <a:t>Reachable via IP-routing</a:t>
            </a:r>
            <a:endParaRPr lang="zh-CN" altLang="en-US" sz="1600" dirty="0"/>
          </a:p>
        </p:txBody>
      </p:sp>
    </p:spTree>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5CA3727-A4EB-4398-9783-D0148B061093}">
  <ds:schemaRefs>
    <ds:schemaRef ds:uri="http://schemas.microsoft.com/office/2006/documentManagement/types"/>
    <ds:schemaRef ds:uri="280d8efa-eff2-4910-88d2-79ca146720c4"/>
    <ds:schemaRef ds:uri="http://purl.org/dc/elements/1.1/"/>
    <ds:schemaRef ds:uri="http://purl.org/dc/terms/"/>
    <ds:schemaRef ds:uri="http://purl.org/dc/dcmitype/"/>
    <ds:schemaRef ds:uri="http://schemas.microsoft.com/office/2006/metadata/properties"/>
    <ds:schemaRef ds:uri="679a257e-872f-4c98-9e8a-0a9c104f72cd"/>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7D3A830A-0AC8-45A7-9E99-DF047C23D0D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5465</TotalTime>
  <Words>430</Words>
  <Application>Microsoft Office PowerPoint</Application>
  <PresentationFormat>宽屏</PresentationFormat>
  <Paragraphs>52</Paragraphs>
  <Slides>4</Slides>
  <Notes>2</Notes>
  <HiddenSlides>0</HiddenSlides>
  <MMClips>0</MMClips>
  <ScaleCrop>false</ScaleCrop>
  <HeadingPairs>
    <vt:vector size="8" baseType="variant">
      <vt:variant>
        <vt:lpstr>已用的字体</vt:lpstr>
      </vt:variant>
      <vt:variant>
        <vt:i4>9</vt:i4>
      </vt:variant>
      <vt:variant>
        <vt:lpstr>主题</vt:lpstr>
      </vt:variant>
      <vt:variant>
        <vt:i4>1</vt:i4>
      </vt:variant>
      <vt:variant>
        <vt:lpstr>嵌入 OLE 服务器</vt:lpstr>
      </vt:variant>
      <vt:variant>
        <vt:i4>1</vt:i4>
      </vt:variant>
      <vt:variant>
        <vt:lpstr>幻灯片标题</vt:lpstr>
      </vt:variant>
      <vt:variant>
        <vt:i4>4</vt:i4>
      </vt:variant>
    </vt:vector>
  </HeadingPairs>
  <TitlesOfParts>
    <vt:vector size="15" baseType="lpstr">
      <vt:lpstr>Arial </vt:lpstr>
      <vt:lpstr>等线</vt:lpstr>
      <vt:lpstr>微软雅黑</vt:lpstr>
      <vt:lpstr>Arial</vt:lpstr>
      <vt:lpstr>Calibri</vt:lpstr>
      <vt:lpstr>Calibri Light</vt:lpstr>
      <vt:lpstr>Microsoft Sans Serif</vt:lpstr>
      <vt:lpstr>Times New Roman</vt:lpstr>
      <vt:lpstr>Wingdings</vt:lpstr>
      <vt:lpstr>Office Theme</vt:lpstr>
      <vt:lpstr>Microsoft Visio Drawing</vt:lpstr>
      <vt:lpstr>Discussion on IP routing between BH PLMN and MWAB broadcasted PLMN </vt:lpstr>
      <vt:lpstr>Background</vt:lpstr>
      <vt:lpstr>Discussion</vt:lpstr>
      <vt:lpstr>Proposal</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Huawei user</cp:lastModifiedBy>
  <cp:revision>665</cp:revision>
  <dcterms:created xsi:type="dcterms:W3CDTF">2010-02-05T13:52:04Z</dcterms:created>
  <dcterms:modified xsi:type="dcterms:W3CDTF">2024-09-30T08:06:00Z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